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0" r:id="rId8"/>
    <p:sldId id="261" r:id="rId9"/>
    <p:sldId id="263" r:id="rId10"/>
    <p:sldId id="262" r:id="rId11"/>
    <p:sldId id="264" r:id="rId12"/>
    <p:sldId id="265" r:id="rId13"/>
    <p:sldId id="266" r:id="rId14"/>
    <p:sldId id="267" r:id="rId15"/>
    <p:sldId id="268" r:id="rId16"/>
    <p:sldId id="269" r:id="rId17"/>
    <p:sldId id="270" r:id="rId18"/>
    <p:sldId id="271" r:id="rId19"/>
    <p:sldId id="272" r:id="rId20"/>
    <p:sldId id="274" r:id="rId21"/>
    <p:sldId id="273" r:id="rId22"/>
    <p:sldId id="275" r:id="rId23"/>
    <p:sldId id="276" r:id="rId24"/>
    <p:sldId id="277" r:id="rId25"/>
    <p:sldId id="278" r:id="rId26"/>
    <p:sldId id="279" r:id="rId27"/>
    <p:sldId id="280" r:id="rId28"/>
    <p:sldId id="281" r:id="rId29"/>
    <p:sldId id="282" r:id="rId30"/>
    <p:sldId id="2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custT="1"/>
      <dgm:spPr/>
      <dgm:t>
        <a:bodyPr/>
        <a:lstStyle/>
        <a:p>
          <a:r>
            <a:rPr lang="en-US" sz="1800" dirty="0"/>
            <a:t>Basic Education	</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b="1" dirty="0">
              <a:solidFill>
                <a:srgbClr val="FF0000"/>
              </a:solidFill>
            </a:rPr>
            <a:t>You are here now</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custT="1"/>
      <dgm:spPr/>
      <dgm:t>
        <a:bodyPr/>
        <a:lstStyle/>
        <a:p>
          <a:r>
            <a:rPr lang="en-US" sz="1800" dirty="0"/>
            <a:t>Professional Education</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b="1" dirty="0">
              <a:solidFill>
                <a:srgbClr val="00B050"/>
              </a:solidFill>
            </a:rPr>
            <a:t>This is next for you</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custT="1"/>
      <dgm:spPr/>
      <dgm:t>
        <a:bodyPr/>
        <a:lstStyle/>
        <a:p>
          <a:r>
            <a:rPr lang="en-US" sz="1800" dirty="0"/>
            <a:t>Professional Career </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b="1" dirty="0">
              <a:solidFill>
                <a:srgbClr val="FF0000"/>
              </a:solidFill>
            </a:rPr>
            <a:t>This is the future and you need to  plan next step based on this </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custLinFactNeighborX="5346" custLinFactNeighborY="2007">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04453" y="550299"/>
          <a:ext cx="410582"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Basic Education	</a:t>
          </a:r>
        </a:p>
      </dsp:txBody>
      <dsp:txXfrm rot="5400000">
        <a:off x="1027173" y="1867666"/>
        <a:ext cx="2985187" cy="370496"/>
      </dsp:txXfrm>
    </dsp:sp>
    <dsp:sp modelId="{5A1B764B-0DC5-47CD-BDEA-9E67799496EC}">
      <dsp:nvSpPr>
        <dsp:cNvPr id="0" name=""/>
        <dsp:cNvSpPr/>
      </dsp:nvSpPr>
      <dsp:spPr>
        <a:xfrm>
          <a:off x="5385" y="0"/>
          <a:ext cx="5008717" cy="143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b="1" kern="1200" dirty="0">
              <a:solidFill>
                <a:srgbClr val="FF0000"/>
              </a:solidFill>
            </a:rPr>
            <a:t>You are here now</a:t>
          </a:r>
        </a:p>
      </dsp:txBody>
      <dsp:txXfrm>
        <a:off x="5385" y="0"/>
        <a:ext cx="5008717" cy="1437040"/>
      </dsp:txXfrm>
    </dsp:sp>
    <dsp:sp modelId="{122B38A3-0442-4747-820C-1F37877E2B0E}">
      <dsp:nvSpPr>
        <dsp:cNvPr id="0" name=""/>
        <dsp:cNvSpPr/>
      </dsp:nvSpPr>
      <dsp:spPr>
        <a:xfrm>
          <a:off x="2509744" y="1519156"/>
          <a:ext cx="0" cy="328466"/>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68686" y="1437040"/>
          <a:ext cx="82116" cy="82116"/>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847623"/>
          <a:ext cx="3005230" cy="410582"/>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Professional Education</a:t>
          </a:r>
        </a:p>
      </dsp:txBody>
      <dsp:txXfrm>
        <a:off x="4012359" y="1847623"/>
        <a:ext cx="3005230" cy="410582"/>
      </dsp:txXfrm>
    </dsp:sp>
    <dsp:sp modelId="{DF65791B-462E-4589-B98D-F60587330CA8}">
      <dsp:nvSpPr>
        <dsp:cNvPr id="0" name=""/>
        <dsp:cNvSpPr/>
      </dsp:nvSpPr>
      <dsp:spPr>
        <a:xfrm>
          <a:off x="3010616" y="2668788"/>
          <a:ext cx="5008717" cy="143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b="1" kern="1200" dirty="0">
              <a:solidFill>
                <a:srgbClr val="00B050"/>
              </a:solidFill>
            </a:rPr>
            <a:t>This is next for you</a:t>
          </a:r>
        </a:p>
      </dsp:txBody>
      <dsp:txXfrm>
        <a:off x="3010616" y="2668788"/>
        <a:ext cx="5008717" cy="1437040"/>
      </dsp:txXfrm>
    </dsp:sp>
    <dsp:sp modelId="{DBA410EB-5F61-4F46-92D9-C5B0AA59EE15}">
      <dsp:nvSpPr>
        <dsp:cNvPr id="0" name=""/>
        <dsp:cNvSpPr/>
      </dsp:nvSpPr>
      <dsp:spPr>
        <a:xfrm>
          <a:off x="5514975" y="2258205"/>
          <a:ext cx="0" cy="328466"/>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3916" y="2586672"/>
          <a:ext cx="82116" cy="82116"/>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14914" y="550299"/>
          <a:ext cx="410582"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Professional Career </a:t>
          </a:r>
        </a:p>
      </dsp:txBody>
      <dsp:txXfrm rot="-5400000">
        <a:off x="7017591" y="1867666"/>
        <a:ext cx="2985187" cy="370496"/>
      </dsp:txXfrm>
    </dsp:sp>
    <dsp:sp modelId="{B4723E2A-4FF1-452A-BD25-8EC364F15A6F}">
      <dsp:nvSpPr>
        <dsp:cNvPr id="0" name=""/>
        <dsp:cNvSpPr/>
      </dsp:nvSpPr>
      <dsp:spPr>
        <a:xfrm>
          <a:off x="6021232" y="28841"/>
          <a:ext cx="5008717" cy="143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b="1" kern="1200" dirty="0">
              <a:solidFill>
                <a:srgbClr val="FF0000"/>
              </a:solidFill>
            </a:rPr>
            <a:t>This is the future and you need to  plan next step based on this </a:t>
          </a:r>
        </a:p>
      </dsp:txBody>
      <dsp:txXfrm>
        <a:off x="6021232" y="28841"/>
        <a:ext cx="5008717" cy="1437040"/>
      </dsp:txXfrm>
    </dsp:sp>
    <dsp:sp modelId="{440E9361-37D2-4157-AF38-7B49AD23708B}">
      <dsp:nvSpPr>
        <dsp:cNvPr id="0" name=""/>
        <dsp:cNvSpPr/>
      </dsp:nvSpPr>
      <dsp:spPr>
        <a:xfrm>
          <a:off x="8520205" y="1519156"/>
          <a:ext cx="0" cy="328466"/>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79147" y="1437040"/>
          <a:ext cx="82116" cy="82116"/>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2/24/2023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2/24/2023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2/24/2023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2/24/2023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2/24/2023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2/24/2023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Software" TargetMode="External"/><Relationship Id="rId2" Type="http://schemas.openxmlformats.org/officeDocument/2006/relationships/hyperlink" Target="https://en.wikipedia.org/wiki/Sensor" TargetMode="Externa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hyperlink" Target="https://en.wikipedia.org/wiki/Interne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Control_engineering" TargetMode="External"/><Relationship Id="rId3" Type="http://schemas.openxmlformats.org/officeDocument/2006/relationships/hyperlink" Target="https://en.wikipedia.org/wiki/Robotics" TargetMode="External"/><Relationship Id="rId7" Type="http://schemas.openxmlformats.org/officeDocument/2006/relationships/hyperlink" Target="https://en.wikipedia.org/wiki/Systems_engineering" TargetMode="External"/><Relationship Id="rId2" Type="http://schemas.openxmlformats.org/officeDocument/2006/relationships/hyperlink" Target="https://en.wikipedia.org/wiki/Interdisciplinary" TargetMode="External"/><Relationship Id="rId1" Type="http://schemas.openxmlformats.org/officeDocument/2006/relationships/slideLayout" Target="../slideLayouts/slideLayout6.xml"/><Relationship Id="rId6" Type="http://schemas.openxmlformats.org/officeDocument/2006/relationships/hyperlink" Target="https://en.wikipedia.org/wiki/Telecommunications" TargetMode="External"/><Relationship Id="rId5" Type="http://schemas.openxmlformats.org/officeDocument/2006/relationships/hyperlink" Target="https://en.wikipedia.org/wiki/Computer_engineering" TargetMode="External"/><Relationship Id="rId10" Type="http://schemas.openxmlformats.org/officeDocument/2006/relationships/image" Target="../media/image24.png"/><Relationship Id="rId4" Type="http://schemas.openxmlformats.org/officeDocument/2006/relationships/hyperlink" Target="https://en.wikipedia.org/wiki/Electronics" TargetMode="External"/><Relationship Id="rId9" Type="http://schemas.openxmlformats.org/officeDocument/2006/relationships/hyperlink" Target="https://en.wikipedia.org/wiki/Product_engineer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After Engineering What ?</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Girish</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pic>
        <p:nvPicPr>
          <p:cNvPr id="3076" name="Picture 4" descr="What is Mechanical Engineering? | Live Science">
            <a:extLst>
              <a:ext uri="{FF2B5EF4-FFF2-40B4-BE49-F238E27FC236}">
                <a16:creationId xmlns:a16="http://schemas.microsoft.com/office/drawing/2014/main" id="{8CF972D4-A9E6-91D4-4DC0-4BA9BDC1F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435" y="8098"/>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eometric Design of Highway Engineering | Road construction, Civil  engineering design, Geometric design">
            <a:extLst>
              <a:ext uri="{FF2B5EF4-FFF2-40B4-BE49-F238E27FC236}">
                <a16:creationId xmlns:a16="http://schemas.microsoft.com/office/drawing/2014/main" id="{A938AF75-FC3A-14C4-AFC6-4DA696289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77" y="871744"/>
            <a:ext cx="10593457" cy="576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274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D397001-9389-5785-828D-767090996ADE}"/>
              </a:ext>
            </a:extLst>
          </p:cNvPr>
          <p:cNvSpPr/>
          <p:nvPr/>
        </p:nvSpPr>
        <p:spPr>
          <a:xfrm>
            <a:off x="569844" y="887896"/>
            <a:ext cx="5300870" cy="1908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Physics </a:t>
            </a:r>
          </a:p>
        </p:txBody>
      </p:sp>
      <p:sp>
        <p:nvSpPr>
          <p:cNvPr id="3" name="Oval 2">
            <a:extLst>
              <a:ext uri="{FF2B5EF4-FFF2-40B4-BE49-F238E27FC236}">
                <a16:creationId xmlns:a16="http://schemas.microsoft.com/office/drawing/2014/main" id="{50762052-F758-A8FC-8911-DB0CFEDEDDEE}"/>
              </a:ext>
            </a:extLst>
          </p:cNvPr>
          <p:cNvSpPr/>
          <p:nvPr/>
        </p:nvSpPr>
        <p:spPr>
          <a:xfrm>
            <a:off x="6096000" y="2090531"/>
            <a:ext cx="5738191" cy="2435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Applied Mathematics</a:t>
            </a:r>
          </a:p>
        </p:txBody>
      </p:sp>
      <p:sp>
        <p:nvSpPr>
          <p:cNvPr id="4" name="Rectangle: Rounded Corners 3">
            <a:extLst>
              <a:ext uri="{FF2B5EF4-FFF2-40B4-BE49-F238E27FC236}">
                <a16:creationId xmlns:a16="http://schemas.microsoft.com/office/drawing/2014/main" id="{EECDBB2C-AEB9-CB63-CC25-6463F91E8957}"/>
              </a:ext>
            </a:extLst>
          </p:cNvPr>
          <p:cNvSpPr/>
          <p:nvPr/>
        </p:nvSpPr>
        <p:spPr>
          <a:xfrm>
            <a:off x="861391" y="3882887"/>
            <a:ext cx="4465983" cy="2597426"/>
          </a:xfrm>
          <a:prstGeom prst="roundRect">
            <a:avLst/>
          </a:prstGeom>
          <a:blipFill>
            <a:blip r:embed="rId2"/>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lumMod val="10000"/>
                  </a:schemeClr>
                </a:solidFill>
              </a:rPr>
              <a:t>Branch of Civil Engineering </a:t>
            </a:r>
          </a:p>
        </p:txBody>
      </p:sp>
    </p:spTree>
    <p:extLst>
      <p:ext uri="{BB962C8B-B14F-4D97-AF65-F5344CB8AC3E}">
        <p14:creationId xmlns:p14="http://schemas.microsoft.com/office/powerpoint/2010/main" val="553900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ACF4-224B-4E76-4050-37155D994656}"/>
              </a:ext>
            </a:extLst>
          </p:cNvPr>
          <p:cNvSpPr>
            <a:spLocks noGrp="1"/>
          </p:cNvSpPr>
          <p:nvPr>
            <p:ph type="title"/>
          </p:nvPr>
        </p:nvSpPr>
        <p:spPr>
          <a:xfrm>
            <a:off x="488427" y="809171"/>
            <a:ext cx="11029616" cy="988332"/>
          </a:xfrm>
        </p:spPr>
        <p:txBody>
          <a:bodyPr>
            <a:normAutofit/>
          </a:bodyPr>
          <a:lstStyle/>
          <a:p>
            <a:r>
              <a:rPr lang="en-IN" dirty="0"/>
              <a:t>Design of Water Treatment plans (Water Recycling plants) – (Civil, Environmental , Chemical)</a:t>
            </a:r>
          </a:p>
        </p:txBody>
      </p:sp>
      <p:pic>
        <p:nvPicPr>
          <p:cNvPr id="10242" name="Picture 2" descr="Yelahanka Wastewater treatment plant, Bangalore | The Yelaha… | Flickr">
            <a:extLst>
              <a:ext uri="{FF2B5EF4-FFF2-40B4-BE49-F238E27FC236}">
                <a16:creationId xmlns:a16="http://schemas.microsoft.com/office/drawing/2014/main" id="{5E9F2AD4-B497-3298-5C6C-355A4C4AC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653" y="2592280"/>
            <a:ext cx="3290957" cy="24682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is Filtration process in Sewage Treatment Plants (STP's)">
            <a:extLst>
              <a:ext uri="{FF2B5EF4-FFF2-40B4-BE49-F238E27FC236}">
                <a16:creationId xmlns:a16="http://schemas.microsoft.com/office/drawing/2014/main" id="{4AECBF2C-3D0C-C7ED-5017-FAAD6F945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90" y="2304221"/>
            <a:ext cx="7025556" cy="428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271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5B99C-E38A-857A-55FA-84D019DBC9C5}"/>
              </a:ext>
            </a:extLst>
          </p:cNvPr>
          <p:cNvSpPr txBox="1">
            <a:spLocks/>
          </p:cNvSpPr>
          <p:nvPr/>
        </p:nvSpPr>
        <p:spPr>
          <a:xfrm>
            <a:off x="488427" y="809171"/>
            <a:ext cx="11029616" cy="988332"/>
          </a:xfrm>
          <a:prstGeom prst="rect">
            <a:avLst/>
          </a:prstGeom>
        </p:spPr>
        <p:txBody>
          <a:bodyP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dirty="0"/>
          </a:p>
        </p:txBody>
      </p:sp>
      <p:sp>
        <p:nvSpPr>
          <p:cNvPr id="5" name="Title 1">
            <a:extLst>
              <a:ext uri="{FF2B5EF4-FFF2-40B4-BE49-F238E27FC236}">
                <a16:creationId xmlns:a16="http://schemas.microsoft.com/office/drawing/2014/main" id="{34436B29-CE60-563C-066B-A29C83A6C2E3}"/>
              </a:ext>
            </a:extLst>
          </p:cNvPr>
          <p:cNvSpPr txBox="1">
            <a:spLocks/>
          </p:cNvSpPr>
          <p:nvPr/>
        </p:nvSpPr>
        <p:spPr>
          <a:xfrm>
            <a:off x="640827" y="961571"/>
            <a:ext cx="11029616" cy="988332"/>
          </a:xfrm>
          <a:prstGeom prst="rect">
            <a:avLst/>
          </a:prstGeom>
        </p:spPr>
        <p:txBody>
          <a:bodyP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panose="020B0604020202020204" pitchFamily="34" charset="0"/>
              <a:buChar char="•"/>
            </a:pPr>
            <a:r>
              <a:rPr lang="en-IN" b="1" dirty="0"/>
              <a:t>Environment Engineering (Design ….Monitoring and compliance)</a:t>
            </a:r>
          </a:p>
        </p:txBody>
      </p:sp>
      <p:pic>
        <p:nvPicPr>
          <p:cNvPr id="11266" name="Picture 2" descr="Choosing a Career as an Environmental Engineer | Adamas University">
            <a:extLst>
              <a:ext uri="{FF2B5EF4-FFF2-40B4-BE49-F238E27FC236}">
                <a16:creationId xmlns:a16="http://schemas.microsoft.com/office/drawing/2014/main" id="{7D5D4AA8-948C-0411-AD6B-BA8E9475E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617" y="1949903"/>
            <a:ext cx="7474226" cy="449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39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DDD1E-EDB7-57DC-CBEF-BEE9EC7A8AB5}"/>
              </a:ext>
            </a:extLst>
          </p:cNvPr>
          <p:cNvPicPr>
            <a:picLocks noChangeAspect="1"/>
          </p:cNvPicPr>
          <p:nvPr/>
        </p:nvPicPr>
        <p:blipFill>
          <a:blip r:embed="rId2"/>
          <a:stretch>
            <a:fillRect/>
          </a:stretch>
        </p:blipFill>
        <p:spPr>
          <a:xfrm>
            <a:off x="218661" y="712163"/>
            <a:ext cx="11754678" cy="5672214"/>
          </a:xfrm>
          <a:prstGeom prst="rect">
            <a:avLst/>
          </a:prstGeom>
        </p:spPr>
      </p:pic>
    </p:spTree>
    <p:extLst>
      <p:ext uri="{BB962C8B-B14F-4D97-AF65-F5344CB8AC3E}">
        <p14:creationId xmlns:p14="http://schemas.microsoft.com/office/powerpoint/2010/main" val="4092494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B6D9038-753B-5971-E74D-C7EB6BF2E14E}"/>
              </a:ext>
            </a:extLst>
          </p:cNvPr>
          <p:cNvSpPr/>
          <p:nvPr/>
        </p:nvSpPr>
        <p:spPr>
          <a:xfrm>
            <a:off x="808383" y="901149"/>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Physics </a:t>
            </a:r>
          </a:p>
        </p:txBody>
      </p:sp>
      <p:sp>
        <p:nvSpPr>
          <p:cNvPr id="3" name="Oval 2">
            <a:extLst>
              <a:ext uri="{FF2B5EF4-FFF2-40B4-BE49-F238E27FC236}">
                <a16:creationId xmlns:a16="http://schemas.microsoft.com/office/drawing/2014/main" id="{E3955ABE-FCCA-FA31-5EAA-E1583655C878}"/>
              </a:ext>
            </a:extLst>
          </p:cNvPr>
          <p:cNvSpPr/>
          <p:nvPr/>
        </p:nvSpPr>
        <p:spPr>
          <a:xfrm>
            <a:off x="4379846" y="937592"/>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Applied Mathematics</a:t>
            </a:r>
          </a:p>
        </p:txBody>
      </p:sp>
      <p:sp>
        <p:nvSpPr>
          <p:cNvPr id="5" name="Oval 4">
            <a:extLst>
              <a:ext uri="{FF2B5EF4-FFF2-40B4-BE49-F238E27FC236}">
                <a16:creationId xmlns:a16="http://schemas.microsoft.com/office/drawing/2014/main" id="{D8E9DB05-C754-671A-58BF-B6C46E0B555A}"/>
              </a:ext>
            </a:extLst>
          </p:cNvPr>
          <p:cNvSpPr/>
          <p:nvPr/>
        </p:nvSpPr>
        <p:spPr>
          <a:xfrm>
            <a:off x="7974498" y="937592"/>
            <a:ext cx="3409119"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Chemistry</a:t>
            </a:r>
          </a:p>
        </p:txBody>
      </p:sp>
      <p:sp>
        <p:nvSpPr>
          <p:cNvPr id="6" name="Oval 5">
            <a:extLst>
              <a:ext uri="{FF2B5EF4-FFF2-40B4-BE49-F238E27FC236}">
                <a16:creationId xmlns:a16="http://schemas.microsoft.com/office/drawing/2014/main" id="{0E962C40-13A1-3D46-069D-7DD0F827C049}"/>
              </a:ext>
            </a:extLst>
          </p:cNvPr>
          <p:cNvSpPr/>
          <p:nvPr/>
        </p:nvSpPr>
        <p:spPr>
          <a:xfrm>
            <a:off x="4452729" y="3013214"/>
            <a:ext cx="3286542"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Applied Biology</a:t>
            </a:r>
          </a:p>
        </p:txBody>
      </p:sp>
      <p:sp>
        <p:nvSpPr>
          <p:cNvPr id="7" name="Oval 6">
            <a:extLst>
              <a:ext uri="{FF2B5EF4-FFF2-40B4-BE49-F238E27FC236}">
                <a16:creationId xmlns:a16="http://schemas.microsoft.com/office/drawing/2014/main" id="{BED0B1A5-639D-9AE2-B5BE-D56CF5818CEF}"/>
              </a:ext>
            </a:extLst>
          </p:cNvPr>
          <p:cNvSpPr/>
          <p:nvPr/>
        </p:nvSpPr>
        <p:spPr>
          <a:xfrm>
            <a:off x="808382" y="5088837"/>
            <a:ext cx="357146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Civil Engineering</a:t>
            </a:r>
          </a:p>
        </p:txBody>
      </p:sp>
      <p:sp>
        <p:nvSpPr>
          <p:cNvPr id="8" name="Oval 7">
            <a:extLst>
              <a:ext uri="{FF2B5EF4-FFF2-40B4-BE49-F238E27FC236}">
                <a16:creationId xmlns:a16="http://schemas.microsoft.com/office/drawing/2014/main" id="{8190A978-81E9-A3C8-A489-2EC390446CB0}"/>
              </a:ext>
            </a:extLst>
          </p:cNvPr>
          <p:cNvSpPr/>
          <p:nvPr/>
        </p:nvSpPr>
        <p:spPr>
          <a:xfrm>
            <a:off x="4532242" y="4999382"/>
            <a:ext cx="357146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Chemical Engineering</a:t>
            </a:r>
          </a:p>
        </p:txBody>
      </p:sp>
      <p:sp>
        <p:nvSpPr>
          <p:cNvPr id="9" name="Oval 8">
            <a:extLst>
              <a:ext uri="{FF2B5EF4-FFF2-40B4-BE49-F238E27FC236}">
                <a16:creationId xmlns:a16="http://schemas.microsoft.com/office/drawing/2014/main" id="{FFB07226-16B3-3417-A1CD-8547FD69EB91}"/>
              </a:ext>
            </a:extLst>
          </p:cNvPr>
          <p:cNvSpPr/>
          <p:nvPr/>
        </p:nvSpPr>
        <p:spPr>
          <a:xfrm>
            <a:off x="8408506" y="5015948"/>
            <a:ext cx="357146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Computer Science</a:t>
            </a:r>
          </a:p>
        </p:txBody>
      </p:sp>
    </p:spTree>
    <p:extLst>
      <p:ext uri="{BB962C8B-B14F-4D97-AF65-F5344CB8AC3E}">
        <p14:creationId xmlns:p14="http://schemas.microsoft.com/office/powerpoint/2010/main" val="521895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98129-2D4C-AF3E-21B6-24B3DC125C46}"/>
              </a:ext>
            </a:extLst>
          </p:cNvPr>
          <p:cNvSpPr txBox="1">
            <a:spLocks/>
          </p:cNvSpPr>
          <p:nvPr/>
        </p:nvSpPr>
        <p:spPr>
          <a:xfrm>
            <a:off x="640827" y="961571"/>
            <a:ext cx="11029616" cy="721455"/>
          </a:xfrm>
          <a:prstGeom prst="rect">
            <a:avLst/>
          </a:prstGeom>
        </p:spPr>
        <p:txBody>
          <a:bodyP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panose="020B0604020202020204" pitchFamily="34" charset="0"/>
              <a:buChar char="•"/>
            </a:pPr>
            <a:r>
              <a:rPr lang="en-IN" b="1" dirty="0"/>
              <a:t>Computer Science</a:t>
            </a:r>
          </a:p>
        </p:txBody>
      </p:sp>
      <p:sp>
        <p:nvSpPr>
          <p:cNvPr id="4" name="TextBox 3">
            <a:extLst>
              <a:ext uri="{FF2B5EF4-FFF2-40B4-BE49-F238E27FC236}">
                <a16:creationId xmlns:a16="http://schemas.microsoft.com/office/drawing/2014/main" id="{583CA3F5-C31B-E54E-7881-D4FB1749BE4F}"/>
              </a:ext>
            </a:extLst>
          </p:cNvPr>
          <p:cNvSpPr txBox="1"/>
          <p:nvPr/>
        </p:nvSpPr>
        <p:spPr>
          <a:xfrm>
            <a:off x="834886" y="1683026"/>
            <a:ext cx="8017565" cy="3693319"/>
          </a:xfrm>
          <a:prstGeom prst="rect">
            <a:avLst/>
          </a:prstGeom>
          <a:noFill/>
        </p:spPr>
        <p:txBody>
          <a:bodyPr wrap="square">
            <a:spAutoFit/>
          </a:bodyPr>
          <a:lstStyle/>
          <a:p>
            <a:pPr marL="285750" indent="-285750">
              <a:buFont typeface="Arial" panose="020B0604020202020204" pitchFamily="34" charset="0"/>
              <a:buChar char="•"/>
            </a:pPr>
            <a:r>
              <a:rPr lang="en-IN" dirty="0"/>
              <a:t>Ready to use software (Microsoft, Google and similar products ,</a:t>
            </a:r>
          </a:p>
          <a:p>
            <a:pPr marL="285750" indent="-285750">
              <a:buFont typeface="Arial" panose="020B0604020202020204" pitchFamily="34" charset="0"/>
              <a:buChar char="•"/>
            </a:pPr>
            <a:r>
              <a:rPr lang="en-IN" dirty="0"/>
              <a:t>CAD software</a:t>
            </a:r>
          </a:p>
          <a:p>
            <a:pPr marL="285750" indent="-285750">
              <a:buFont typeface="Arial" panose="020B0604020202020204" pitchFamily="34" charset="0"/>
              <a:buChar char="•"/>
            </a:pPr>
            <a:r>
              <a:rPr lang="en-IN" dirty="0"/>
              <a:t>Banking </a:t>
            </a:r>
          </a:p>
          <a:p>
            <a:pPr marL="285750" indent="-285750">
              <a:buFont typeface="Arial" panose="020B0604020202020204" pitchFamily="34" charset="0"/>
              <a:buChar char="•"/>
            </a:pPr>
            <a:r>
              <a:rPr lang="en-IN" dirty="0"/>
              <a:t>ATM Software</a:t>
            </a:r>
          </a:p>
          <a:p>
            <a:pPr marL="285750" indent="-285750">
              <a:buFont typeface="Arial" panose="020B0604020202020204" pitchFamily="34" charset="0"/>
              <a:buChar char="•"/>
            </a:pPr>
            <a:r>
              <a:rPr lang="en-IN" dirty="0"/>
              <a:t>Online Payment</a:t>
            </a:r>
          </a:p>
          <a:p>
            <a:pPr marL="285750" indent="-285750">
              <a:buFont typeface="Arial" panose="020B0604020202020204" pitchFamily="34" charset="0"/>
              <a:buChar char="•"/>
            </a:pPr>
            <a:r>
              <a:rPr lang="en-IN" dirty="0"/>
              <a:t>Insurance </a:t>
            </a:r>
          </a:p>
          <a:p>
            <a:pPr marL="285750" indent="-285750">
              <a:buFont typeface="Arial" panose="020B0604020202020204" pitchFamily="34" charset="0"/>
              <a:buChar char="•"/>
            </a:pPr>
            <a:r>
              <a:rPr lang="en-IN" dirty="0"/>
              <a:t>Electronic Design Automation</a:t>
            </a:r>
          </a:p>
          <a:p>
            <a:pPr marL="285750" indent="-285750">
              <a:buFont typeface="Arial" panose="020B0604020202020204" pitchFamily="34" charset="0"/>
              <a:buChar char="•"/>
            </a:pPr>
            <a:r>
              <a:rPr lang="en-IN" dirty="0"/>
              <a:t>Communication Software ( S/W which control mobile phone towers)</a:t>
            </a:r>
          </a:p>
          <a:p>
            <a:pPr marL="285750" indent="-285750">
              <a:buFont typeface="Arial" panose="020B0604020202020204" pitchFamily="34" charset="0"/>
              <a:buChar char="•"/>
            </a:pPr>
            <a:r>
              <a:rPr lang="en-IN" dirty="0"/>
              <a:t>Mobile phone Apps </a:t>
            </a:r>
          </a:p>
          <a:p>
            <a:pPr marL="285750" indent="-285750">
              <a:buFont typeface="Arial" panose="020B0604020202020204" pitchFamily="34" charset="0"/>
              <a:buChar char="•"/>
            </a:pPr>
            <a:r>
              <a:rPr lang="en-IN" dirty="0"/>
              <a:t>Animation Software</a:t>
            </a:r>
          </a:p>
          <a:p>
            <a:pPr marL="285750" indent="-285750">
              <a:buFont typeface="Arial" panose="020B0604020202020204" pitchFamily="34" charset="0"/>
              <a:buChar char="•"/>
            </a:pPr>
            <a:r>
              <a:rPr lang="en-IN" dirty="0"/>
              <a:t>Video Editing Software development</a:t>
            </a:r>
          </a:p>
          <a:p>
            <a:pPr marL="285750" indent="-285750">
              <a:buFont typeface="Arial" panose="020B0604020202020204" pitchFamily="34" charset="0"/>
              <a:buChar char="•"/>
            </a:pPr>
            <a:r>
              <a:rPr lang="en-IN" dirty="0"/>
              <a:t>Games</a:t>
            </a:r>
          </a:p>
          <a:p>
            <a:pPr marL="285750" indent="-285750">
              <a:buFont typeface="Arial" panose="020B0604020202020204" pitchFamily="34" charset="0"/>
              <a:buChar char="•"/>
            </a:pPr>
            <a:r>
              <a:rPr lang="en-IN" dirty="0"/>
              <a:t>Machine Learning </a:t>
            </a:r>
          </a:p>
        </p:txBody>
      </p:sp>
    </p:spTree>
    <p:extLst>
      <p:ext uri="{BB962C8B-B14F-4D97-AF65-F5344CB8AC3E}">
        <p14:creationId xmlns:p14="http://schemas.microsoft.com/office/powerpoint/2010/main" val="840252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AD Software - 2D &amp; 3D Computer-Aided Design | Autodesk IN">
            <a:extLst>
              <a:ext uri="{FF2B5EF4-FFF2-40B4-BE49-F238E27FC236}">
                <a16:creationId xmlns:a16="http://schemas.microsoft.com/office/drawing/2014/main" id="{3AE809B7-BD5B-31DA-A241-2256FE8B9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899" y="1072596"/>
            <a:ext cx="9655865" cy="482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558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82F2F7C-47B6-00D6-DFEC-8BCEA57DC75B}"/>
              </a:ext>
            </a:extLst>
          </p:cNvPr>
          <p:cNvSpPr/>
          <p:nvPr/>
        </p:nvSpPr>
        <p:spPr>
          <a:xfrm>
            <a:off x="4121426" y="781880"/>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Logical  Thinking</a:t>
            </a:r>
          </a:p>
        </p:txBody>
      </p:sp>
      <p:sp>
        <p:nvSpPr>
          <p:cNvPr id="3" name="Oval 2">
            <a:extLst>
              <a:ext uri="{FF2B5EF4-FFF2-40B4-BE49-F238E27FC236}">
                <a16:creationId xmlns:a16="http://schemas.microsoft.com/office/drawing/2014/main" id="{459659F6-EE69-7A45-5941-72D49C790159}"/>
              </a:ext>
            </a:extLst>
          </p:cNvPr>
          <p:cNvSpPr/>
          <p:nvPr/>
        </p:nvSpPr>
        <p:spPr>
          <a:xfrm>
            <a:off x="9283148" y="5711689"/>
            <a:ext cx="2908852" cy="1146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Basic Mathematics</a:t>
            </a:r>
          </a:p>
        </p:txBody>
      </p:sp>
      <p:sp>
        <p:nvSpPr>
          <p:cNvPr id="4" name="Oval 3">
            <a:extLst>
              <a:ext uri="{FF2B5EF4-FFF2-40B4-BE49-F238E27FC236}">
                <a16:creationId xmlns:a16="http://schemas.microsoft.com/office/drawing/2014/main" id="{EDBDE090-C531-D394-ACA7-4B97C2779803}"/>
              </a:ext>
            </a:extLst>
          </p:cNvPr>
          <p:cNvSpPr/>
          <p:nvPr/>
        </p:nvSpPr>
        <p:spPr>
          <a:xfrm>
            <a:off x="2604052" y="3067878"/>
            <a:ext cx="6467061"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Determination to Learn Unlearn Learn…</a:t>
            </a:r>
            <a:br>
              <a:rPr lang="en-IN" dirty="0"/>
            </a:br>
            <a:r>
              <a:rPr lang="en-IN" dirty="0"/>
              <a:t>A Curious mind</a:t>
            </a:r>
          </a:p>
        </p:txBody>
      </p:sp>
    </p:spTree>
    <p:extLst>
      <p:ext uri="{BB962C8B-B14F-4D97-AF65-F5344CB8AC3E}">
        <p14:creationId xmlns:p14="http://schemas.microsoft.com/office/powerpoint/2010/main" val="231941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AAA6-F6F6-DAD2-90C1-897D65B5AF74}"/>
              </a:ext>
            </a:extLst>
          </p:cNvPr>
          <p:cNvSpPr>
            <a:spLocks noGrp="1"/>
          </p:cNvSpPr>
          <p:nvPr>
            <p:ph type="title"/>
          </p:nvPr>
        </p:nvSpPr>
        <p:spPr/>
        <p:txBody>
          <a:bodyPr/>
          <a:lstStyle/>
          <a:p>
            <a:r>
              <a:rPr lang="en-IN" dirty="0"/>
              <a:t>Electronics Engineering</a:t>
            </a:r>
          </a:p>
        </p:txBody>
      </p:sp>
      <p:sp>
        <p:nvSpPr>
          <p:cNvPr id="4" name="TextBox 3">
            <a:extLst>
              <a:ext uri="{FF2B5EF4-FFF2-40B4-BE49-F238E27FC236}">
                <a16:creationId xmlns:a16="http://schemas.microsoft.com/office/drawing/2014/main" id="{3A6B0BA2-955C-CDA2-070F-642D43376309}"/>
              </a:ext>
            </a:extLst>
          </p:cNvPr>
          <p:cNvSpPr txBox="1"/>
          <p:nvPr/>
        </p:nvSpPr>
        <p:spPr>
          <a:xfrm>
            <a:off x="675861" y="2228671"/>
            <a:ext cx="6096000" cy="1200329"/>
          </a:xfrm>
          <a:prstGeom prst="rect">
            <a:avLst/>
          </a:prstGeom>
          <a:noFill/>
        </p:spPr>
        <p:txBody>
          <a:bodyPr wrap="square">
            <a:spAutoFit/>
          </a:bodyPr>
          <a:lstStyle/>
          <a:p>
            <a:pPr marL="285750" indent="-285750">
              <a:buFont typeface="Arial" panose="020B0604020202020204" pitchFamily="34" charset="0"/>
              <a:buChar char="•"/>
            </a:pPr>
            <a:r>
              <a:rPr lang="en-IN" b="1" dirty="0"/>
              <a:t>Development of Chips  - Chip Design</a:t>
            </a:r>
          </a:p>
          <a:p>
            <a:pPr marL="285750" indent="-285750">
              <a:buFont typeface="Arial" panose="020B0604020202020204" pitchFamily="34" charset="0"/>
              <a:buChar char="•"/>
            </a:pPr>
            <a:r>
              <a:rPr lang="en-IN" dirty="0"/>
              <a:t>Board Level Design – These are the people who design Mother boards</a:t>
            </a:r>
          </a:p>
          <a:p>
            <a:pPr marL="285750" indent="-285750">
              <a:buFont typeface="Arial" panose="020B0604020202020204" pitchFamily="34" charset="0"/>
              <a:buChar char="•"/>
            </a:pPr>
            <a:r>
              <a:rPr lang="en-IN" dirty="0"/>
              <a:t>Electronics Verification</a:t>
            </a:r>
          </a:p>
        </p:txBody>
      </p:sp>
    </p:spTree>
    <p:extLst>
      <p:ext uri="{BB962C8B-B14F-4D97-AF65-F5344CB8AC3E}">
        <p14:creationId xmlns:p14="http://schemas.microsoft.com/office/powerpoint/2010/main" val="112858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2538586837"/>
              </p:ext>
            </p:extLst>
          </p:nvPr>
        </p:nvGraphicFramePr>
        <p:xfrm>
          <a:off x="580858" y="2050015"/>
          <a:ext cx="11029950" cy="4105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F6F13BE8-B2D5-F468-E538-2A020789D933}"/>
              </a:ext>
            </a:extLst>
          </p:cNvPr>
          <p:cNvSpPr/>
          <p:nvPr/>
        </p:nvSpPr>
        <p:spPr>
          <a:xfrm>
            <a:off x="7341709" y="5194849"/>
            <a:ext cx="821634" cy="265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1F4E0D10-9F17-BD53-0B9A-38226C393005}"/>
              </a:ext>
            </a:extLst>
          </p:cNvPr>
          <p:cNvSpPr/>
          <p:nvPr/>
        </p:nvSpPr>
        <p:spPr>
          <a:xfrm>
            <a:off x="8222976" y="5201477"/>
            <a:ext cx="821634" cy="26504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1D105F83-329F-B9C0-10B0-39E77DCC806D}"/>
              </a:ext>
            </a:extLst>
          </p:cNvPr>
          <p:cNvSpPr/>
          <p:nvPr/>
        </p:nvSpPr>
        <p:spPr>
          <a:xfrm>
            <a:off x="9124127" y="5201477"/>
            <a:ext cx="821634" cy="26504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6750BFA-2C88-BDB5-6394-5275E8DAA10B}"/>
              </a:ext>
            </a:extLst>
          </p:cNvPr>
          <p:cNvSpPr/>
          <p:nvPr/>
        </p:nvSpPr>
        <p:spPr>
          <a:xfrm>
            <a:off x="10045150" y="5181601"/>
            <a:ext cx="821634" cy="26504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64D2DFF0-BECA-D6A4-F2AF-A740A7C45F5A}"/>
              </a:ext>
            </a:extLst>
          </p:cNvPr>
          <p:cNvCxnSpPr/>
          <p:nvPr/>
        </p:nvCxnSpPr>
        <p:spPr>
          <a:xfrm flipH="1">
            <a:off x="7341709" y="4373217"/>
            <a:ext cx="344552" cy="715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AABACC-7945-A53F-EE07-B3FFD479B25B}"/>
              </a:ext>
            </a:extLst>
          </p:cNvPr>
          <p:cNvCxnSpPr/>
          <p:nvPr/>
        </p:nvCxnSpPr>
        <p:spPr>
          <a:xfrm>
            <a:off x="10455967" y="4313582"/>
            <a:ext cx="371061" cy="834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95B4C981-7C22-22FC-7023-F66F6A85FB0B}"/>
              </a:ext>
            </a:extLst>
          </p:cNvPr>
          <p:cNvSpPr>
            <a:spLocks noGrp="1"/>
          </p:cNvSpPr>
          <p:nvPr>
            <p:ph type="title"/>
          </p:nvPr>
        </p:nvSpPr>
        <p:spPr>
          <a:xfrm>
            <a:off x="581192" y="702156"/>
            <a:ext cx="11029616" cy="638659"/>
          </a:xfrm>
        </p:spPr>
        <p:txBody>
          <a:bodyPr/>
          <a:lstStyle/>
          <a:p>
            <a:r>
              <a:rPr lang="en-IN" dirty="0"/>
              <a:t>Road MAP</a:t>
            </a:r>
          </a:p>
        </p:txBody>
      </p:sp>
      <p:pic>
        <p:nvPicPr>
          <p:cNvPr id="14" name="Picture 2" descr="Engineering (MEng) - Undergraduate, University of York">
            <a:extLst>
              <a:ext uri="{FF2B5EF4-FFF2-40B4-BE49-F238E27FC236}">
                <a16:creationId xmlns:a16="http://schemas.microsoft.com/office/drawing/2014/main" id="{21640140-CE94-567A-1759-198E07747D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7207" y="3044687"/>
            <a:ext cx="1537252" cy="768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patent power struggle in surgical robotics - Med-Tech Innovation">
            <a:extLst>
              <a:ext uri="{FF2B5EF4-FFF2-40B4-BE49-F238E27FC236}">
                <a16:creationId xmlns:a16="http://schemas.microsoft.com/office/drawing/2014/main" id="{38A5E4FC-E28E-1403-B202-B7A8E84A5E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5008" y="1741728"/>
            <a:ext cx="2061650" cy="94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25DBAAE-4737-64BE-687F-B6A47A4C5B49}"/>
              </a:ext>
            </a:extLst>
          </p:cNvPr>
          <p:cNvSpPr/>
          <p:nvPr/>
        </p:nvSpPr>
        <p:spPr>
          <a:xfrm>
            <a:off x="304800" y="901149"/>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Physics </a:t>
            </a:r>
          </a:p>
        </p:txBody>
      </p:sp>
      <p:sp>
        <p:nvSpPr>
          <p:cNvPr id="3" name="Oval 2">
            <a:extLst>
              <a:ext uri="{FF2B5EF4-FFF2-40B4-BE49-F238E27FC236}">
                <a16:creationId xmlns:a16="http://schemas.microsoft.com/office/drawing/2014/main" id="{20CAA57F-B9AF-37AA-91D9-6A2CFB10B540}"/>
              </a:ext>
            </a:extLst>
          </p:cNvPr>
          <p:cNvSpPr/>
          <p:nvPr/>
        </p:nvSpPr>
        <p:spPr>
          <a:xfrm>
            <a:off x="8143459" y="901149"/>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Logic  Thinking</a:t>
            </a:r>
          </a:p>
        </p:txBody>
      </p:sp>
      <p:sp>
        <p:nvSpPr>
          <p:cNvPr id="4" name="Oval 3">
            <a:extLst>
              <a:ext uri="{FF2B5EF4-FFF2-40B4-BE49-F238E27FC236}">
                <a16:creationId xmlns:a16="http://schemas.microsoft.com/office/drawing/2014/main" id="{9E42B0EF-BBCC-55BF-0385-B7777FE4B8D5}"/>
              </a:ext>
            </a:extLst>
          </p:cNvPr>
          <p:cNvSpPr/>
          <p:nvPr/>
        </p:nvSpPr>
        <p:spPr>
          <a:xfrm>
            <a:off x="2438399" y="4750905"/>
            <a:ext cx="6467061"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Determination to Learn Unlearn Learn…</a:t>
            </a:r>
            <a:br>
              <a:rPr lang="en-IN" dirty="0"/>
            </a:br>
            <a:r>
              <a:rPr lang="en-IN" dirty="0"/>
              <a:t>A Curious mind</a:t>
            </a:r>
          </a:p>
        </p:txBody>
      </p:sp>
      <p:sp>
        <p:nvSpPr>
          <p:cNvPr id="7" name="Oval 6">
            <a:extLst>
              <a:ext uri="{FF2B5EF4-FFF2-40B4-BE49-F238E27FC236}">
                <a16:creationId xmlns:a16="http://schemas.microsoft.com/office/drawing/2014/main" id="{2E240907-F3F5-6518-7E97-0C0C373A3140}"/>
              </a:ext>
            </a:extLst>
          </p:cNvPr>
          <p:cNvSpPr/>
          <p:nvPr/>
        </p:nvSpPr>
        <p:spPr>
          <a:xfrm>
            <a:off x="4048542" y="2325758"/>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Applied Mathematics</a:t>
            </a:r>
          </a:p>
        </p:txBody>
      </p:sp>
    </p:spTree>
    <p:extLst>
      <p:ext uri="{BB962C8B-B14F-4D97-AF65-F5344CB8AC3E}">
        <p14:creationId xmlns:p14="http://schemas.microsoft.com/office/powerpoint/2010/main" val="3871523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C4D962-9684-DBF6-2A84-890F99BBE9FB}"/>
              </a:ext>
            </a:extLst>
          </p:cNvPr>
          <p:cNvSpPr txBox="1">
            <a:spLocks/>
          </p:cNvSpPr>
          <p:nvPr/>
        </p:nvSpPr>
        <p:spPr>
          <a:xfrm>
            <a:off x="575894" y="729658"/>
            <a:ext cx="11029616" cy="988332"/>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panose="020B0604020202020204" pitchFamily="34" charset="0"/>
              <a:buChar char="•"/>
            </a:pPr>
            <a:r>
              <a:rPr lang="en-IN" b="1" dirty="0"/>
              <a:t>Internet of Things (IoT) &amp; Embedded Computers</a:t>
            </a:r>
          </a:p>
        </p:txBody>
      </p:sp>
      <p:sp>
        <p:nvSpPr>
          <p:cNvPr id="6" name="TextBox 5">
            <a:extLst>
              <a:ext uri="{FF2B5EF4-FFF2-40B4-BE49-F238E27FC236}">
                <a16:creationId xmlns:a16="http://schemas.microsoft.com/office/drawing/2014/main" id="{71645EAC-FADD-90D5-3BDD-4C9FEC563F54}"/>
              </a:ext>
            </a:extLst>
          </p:cNvPr>
          <p:cNvSpPr txBox="1"/>
          <p:nvPr/>
        </p:nvSpPr>
        <p:spPr>
          <a:xfrm>
            <a:off x="808382" y="1951672"/>
            <a:ext cx="6096000" cy="1477328"/>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Internet of things</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IoT</a:t>
            </a:r>
            <a:r>
              <a:rPr lang="en-US" b="0" i="0" dirty="0">
                <a:solidFill>
                  <a:srgbClr val="202122"/>
                </a:solidFill>
                <a:effectLst/>
                <a:latin typeface="Arial" panose="020B0604020202020204" pitchFamily="34" charset="0"/>
              </a:rPr>
              <a:t>) describes physical objects (or groups of such objects) with </a:t>
            </a:r>
            <a:r>
              <a:rPr lang="en-US" b="0" i="0" u="none" strike="noStrike" dirty="0">
                <a:solidFill>
                  <a:srgbClr val="3366CC"/>
                </a:solidFill>
                <a:effectLst/>
                <a:latin typeface="Arial" panose="020B0604020202020204" pitchFamily="34" charset="0"/>
                <a:hlinkClick r:id="rId2" tooltip="Sensor"/>
              </a:rPr>
              <a:t>sensors</a:t>
            </a:r>
            <a:r>
              <a:rPr lang="en-US" b="0" i="0" dirty="0">
                <a:solidFill>
                  <a:srgbClr val="202122"/>
                </a:solidFill>
                <a:effectLst/>
                <a:latin typeface="Arial" panose="020B0604020202020204" pitchFamily="34" charset="0"/>
              </a:rPr>
              <a:t>, processing ability, </a:t>
            </a:r>
            <a:r>
              <a:rPr lang="en-US" b="0" i="0" u="none" strike="noStrike" dirty="0">
                <a:solidFill>
                  <a:srgbClr val="3366CC"/>
                </a:solidFill>
                <a:effectLst/>
                <a:latin typeface="Arial" panose="020B0604020202020204" pitchFamily="34" charset="0"/>
                <a:hlinkClick r:id="rId3" tooltip="Software"/>
              </a:rPr>
              <a:t>software</a:t>
            </a:r>
            <a:r>
              <a:rPr lang="en-US" b="0" i="0" dirty="0">
                <a:solidFill>
                  <a:srgbClr val="202122"/>
                </a:solidFill>
                <a:effectLst/>
                <a:latin typeface="Arial" panose="020B0604020202020204" pitchFamily="34" charset="0"/>
              </a:rPr>
              <a:t> and other technologies that connect and exchange data with other devices and systems over the </a:t>
            </a:r>
            <a:r>
              <a:rPr lang="en-US" b="0" i="0" u="none" strike="noStrike" dirty="0">
                <a:solidFill>
                  <a:srgbClr val="3366CC"/>
                </a:solidFill>
                <a:effectLst/>
                <a:latin typeface="Arial" panose="020B0604020202020204" pitchFamily="34" charset="0"/>
                <a:hlinkClick r:id="rId4" tooltip="Internet"/>
              </a:rPr>
              <a:t>Internet</a:t>
            </a:r>
            <a:r>
              <a:rPr lang="en-US" b="0" i="0" dirty="0">
                <a:solidFill>
                  <a:srgbClr val="202122"/>
                </a:solidFill>
                <a:effectLst/>
                <a:latin typeface="Arial" panose="020B0604020202020204" pitchFamily="34" charset="0"/>
              </a:rPr>
              <a:t> or other communications networks.</a:t>
            </a:r>
            <a:endParaRPr lang="en-IN" dirty="0"/>
          </a:p>
        </p:txBody>
      </p:sp>
      <p:sp>
        <p:nvSpPr>
          <p:cNvPr id="7" name="Oval 6">
            <a:extLst>
              <a:ext uri="{FF2B5EF4-FFF2-40B4-BE49-F238E27FC236}">
                <a16:creationId xmlns:a16="http://schemas.microsoft.com/office/drawing/2014/main" id="{281816B4-6716-7AE2-C08D-8AE8E3A58B18}"/>
              </a:ext>
            </a:extLst>
          </p:cNvPr>
          <p:cNvSpPr/>
          <p:nvPr/>
        </p:nvSpPr>
        <p:spPr>
          <a:xfrm>
            <a:off x="575894" y="3803375"/>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Physics </a:t>
            </a:r>
          </a:p>
        </p:txBody>
      </p:sp>
      <p:sp>
        <p:nvSpPr>
          <p:cNvPr id="8" name="Oval 7">
            <a:extLst>
              <a:ext uri="{FF2B5EF4-FFF2-40B4-BE49-F238E27FC236}">
                <a16:creationId xmlns:a16="http://schemas.microsoft.com/office/drawing/2014/main" id="{C6E129D5-D1E9-B15E-B726-D85D3EC094DD}"/>
              </a:ext>
            </a:extLst>
          </p:cNvPr>
          <p:cNvSpPr/>
          <p:nvPr/>
        </p:nvSpPr>
        <p:spPr>
          <a:xfrm>
            <a:off x="4374545" y="3803375"/>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Electronics</a:t>
            </a:r>
          </a:p>
        </p:txBody>
      </p:sp>
      <p:sp>
        <p:nvSpPr>
          <p:cNvPr id="9" name="Oval 8">
            <a:extLst>
              <a:ext uri="{FF2B5EF4-FFF2-40B4-BE49-F238E27FC236}">
                <a16:creationId xmlns:a16="http://schemas.microsoft.com/office/drawing/2014/main" id="{649BF586-9DC3-2CA3-E2BA-EF9BADAF762B}"/>
              </a:ext>
            </a:extLst>
          </p:cNvPr>
          <p:cNvSpPr/>
          <p:nvPr/>
        </p:nvSpPr>
        <p:spPr>
          <a:xfrm>
            <a:off x="8303815" y="3803375"/>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Computer Science</a:t>
            </a:r>
          </a:p>
        </p:txBody>
      </p:sp>
      <p:pic>
        <p:nvPicPr>
          <p:cNvPr id="14338" name="Picture 2" descr="Oratech Newly Launched S7 Plus Bluetooth Calling Smartwatch - 1.69 LCD  Display, Multiple Watch Faces, Sleep Monitor, Heart &amp; SpO2 Monitoring,  Multiple Sports Modes, Water Resistant (Smoky Black) : Amazon.in:  Electronics">
            <a:extLst>
              <a:ext uri="{FF2B5EF4-FFF2-40B4-BE49-F238E27FC236}">
                <a16:creationId xmlns:a16="http://schemas.microsoft.com/office/drawing/2014/main" id="{243A5F6B-05EF-1AC5-FA1B-372565EC4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3125" y="1049979"/>
            <a:ext cx="2498291" cy="2498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44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1D58-3DE5-7032-F9E3-ABB34CA1D314}"/>
              </a:ext>
            </a:extLst>
          </p:cNvPr>
          <p:cNvSpPr>
            <a:spLocks noGrp="1"/>
          </p:cNvSpPr>
          <p:nvPr>
            <p:ph type="title"/>
          </p:nvPr>
        </p:nvSpPr>
        <p:spPr/>
        <p:txBody>
          <a:bodyPr/>
          <a:lstStyle/>
          <a:p>
            <a:r>
              <a:rPr lang="en-IN" dirty="0"/>
              <a:t>Mechanical Engineering</a:t>
            </a:r>
          </a:p>
        </p:txBody>
      </p:sp>
      <p:sp>
        <p:nvSpPr>
          <p:cNvPr id="4" name="TextBox 3">
            <a:extLst>
              <a:ext uri="{FF2B5EF4-FFF2-40B4-BE49-F238E27FC236}">
                <a16:creationId xmlns:a16="http://schemas.microsoft.com/office/drawing/2014/main" id="{3DD53350-B06B-50BF-EB01-B5E5B729F81D}"/>
              </a:ext>
            </a:extLst>
          </p:cNvPr>
          <p:cNvSpPr txBox="1"/>
          <p:nvPr/>
        </p:nvSpPr>
        <p:spPr>
          <a:xfrm>
            <a:off x="323349" y="1989309"/>
            <a:ext cx="3546286" cy="2308324"/>
          </a:xfrm>
          <a:prstGeom prst="rect">
            <a:avLst/>
          </a:prstGeom>
          <a:noFill/>
        </p:spPr>
        <p:txBody>
          <a:bodyPr wrap="square">
            <a:spAutoFit/>
          </a:bodyPr>
          <a:lstStyle/>
          <a:p>
            <a:pPr marL="285750" indent="-285750">
              <a:buFont typeface="Arial" panose="020B0604020202020204" pitchFamily="34" charset="0"/>
              <a:buChar char="•"/>
            </a:pPr>
            <a:r>
              <a:rPr lang="en-IN" dirty="0"/>
              <a:t>Aeronautical Engineers </a:t>
            </a:r>
          </a:p>
          <a:p>
            <a:pPr marL="285750" indent="-285750">
              <a:buFont typeface="Arial" panose="020B0604020202020204" pitchFamily="34" charset="0"/>
              <a:buChar char="•"/>
            </a:pPr>
            <a:r>
              <a:rPr lang="en-IN" dirty="0"/>
              <a:t>Automobile </a:t>
            </a:r>
          </a:p>
          <a:p>
            <a:pPr marL="285750" indent="-285750">
              <a:buFont typeface="Arial" panose="020B0604020202020204" pitchFamily="34" charset="0"/>
              <a:buChar char="•"/>
            </a:pPr>
            <a:r>
              <a:rPr lang="en-IN" dirty="0"/>
              <a:t>Textile Machine</a:t>
            </a:r>
          </a:p>
          <a:p>
            <a:pPr marL="285750" indent="-285750">
              <a:buFont typeface="Arial" panose="020B0604020202020204" pitchFamily="34" charset="0"/>
              <a:buChar char="•"/>
            </a:pPr>
            <a:r>
              <a:rPr lang="en-IN" dirty="0"/>
              <a:t>Plant and Machines</a:t>
            </a:r>
          </a:p>
          <a:p>
            <a:pPr marL="285750" indent="-285750">
              <a:buFont typeface="Arial" panose="020B0604020202020204" pitchFamily="34" charset="0"/>
              <a:buChar char="•"/>
            </a:pPr>
            <a:r>
              <a:rPr lang="en-IN" dirty="0"/>
              <a:t>Food &amp; Beverage processing </a:t>
            </a:r>
          </a:p>
          <a:p>
            <a:pPr marL="285750" indent="-285750">
              <a:buFont typeface="Arial" panose="020B0604020202020204" pitchFamily="34" charset="0"/>
              <a:buChar char="•"/>
            </a:pPr>
            <a:r>
              <a:rPr lang="en-IN" dirty="0"/>
              <a:t>Agriculture Machines</a:t>
            </a:r>
          </a:p>
          <a:p>
            <a:pPr marL="285750" indent="-285750">
              <a:buFont typeface="Arial" panose="020B0604020202020204" pitchFamily="34" charset="0"/>
              <a:buChar char="•"/>
            </a:pPr>
            <a:r>
              <a:rPr lang="en-IN" dirty="0"/>
              <a:t>Ships and Boats, Submarine</a:t>
            </a:r>
          </a:p>
          <a:p>
            <a:pPr marL="285750" indent="-285750">
              <a:buFont typeface="Arial" panose="020B0604020202020204" pitchFamily="34" charset="0"/>
              <a:buChar char="•"/>
            </a:pPr>
            <a:r>
              <a:rPr lang="en-IN" dirty="0"/>
              <a:t>Rockets and Space ships </a:t>
            </a:r>
          </a:p>
        </p:txBody>
      </p:sp>
      <p:sp>
        <p:nvSpPr>
          <p:cNvPr id="5" name="Oval 4">
            <a:extLst>
              <a:ext uri="{FF2B5EF4-FFF2-40B4-BE49-F238E27FC236}">
                <a16:creationId xmlns:a16="http://schemas.microsoft.com/office/drawing/2014/main" id="{86637FA1-65F8-31B9-BD07-6B823E707EC9}"/>
              </a:ext>
            </a:extLst>
          </p:cNvPr>
          <p:cNvSpPr/>
          <p:nvPr/>
        </p:nvSpPr>
        <p:spPr>
          <a:xfrm>
            <a:off x="323349" y="5015948"/>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Physics </a:t>
            </a:r>
          </a:p>
        </p:txBody>
      </p:sp>
      <p:sp>
        <p:nvSpPr>
          <p:cNvPr id="6" name="Oval 5">
            <a:extLst>
              <a:ext uri="{FF2B5EF4-FFF2-40B4-BE49-F238E27FC236}">
                <a16:creationId xmlns:a16="http://schemas.microsoft.com/office/drawing/2014/main" id="{ED71CAD2-702B-3ADC-9B90-737A7A7DBA1D}"/>
              </a:ext>
            </a:extLst>
          </p:cNvPr>
          <p:cNvSpPr/>
          <p:nvPr/>
        </p:nvSpPr>
        <p:spPr>
          <a:xfrm>
            <a:off x="4507067" y="5015948"/>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Applied Maths</a:t>
            </a:r>
          </a:p>
        </p:txBody>
      </p:sp>
      <p:sp>
        <p:nvSpPr>
          <p:cNvPr id="7" name="Oval 6">
            <a:extLst>
              <a:ext uri="{FF2B5EF4-FFF2-40B4-BE49-F238E27FC236}">
                <a16:creationId xmlns:a16="http://schemas.microsoft.com/office/drawing/2014/main" id="{BCDD8C43-49DC-CD1D-4676-6326DCCEF79A}"/>
              </a:ext>
            </a:extLst>
          </p:cNvPr>
          <p:cNvSpPr/>
          <p:nvPr/>
        </p:nvSpPr>
        <p:spPr>
          <a:xfrm>
            <a:off x="8674794" y="661425"/>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Logical Thinking</a:t>
            </a:r>
          </a:p>
        </p:txBody>
      </p:sp>
      <p:sp>
        <p:nvSpPr>
          <p:cNvPr id="8" name="Oval 7">
            <a:extLst>
              <a:ext uri="{FF2B5EF4-FFF2-40B4-BE49-F238E27FC236}">
                <a16:creationId xmlns:a16="http://schemas.microsoft.com/office/drawing/2014/main" id="{E96CF594-6A67-14D1-A7CF-534F2F82E949}"/>
              </a:ext>
            </a:extLst>
          </p:cNvPr>
          <p:cNvSpPr/>
          <p:nvPr/>
        </p:nvSpPr>
        <p:spPr>
          <a:xfrm>
            <a:off x="8674794" y="2759173"/>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Visualization</a:t>
            </a:r>
          </a:p>
        </p:txBody>
      </p:sp>
      <p:sp>
        <p:nvSpPr>
          <p:cNvPr id="9" name="Oval 8">
            <a:extLst>
              <a:ext uri="{FF2B5EF4-FFF2-40B4-BE49-F238E27FC236}">
                <a16:creationId xmlns:a16="http://schemas.microsoft.com/office/drawing/2014/main" id="{8C870514-906F-0065-023C-91151B8CF452}"/>
              </a:ext>
            </a:extLst>
          </p:cNvPr>
          <p:cNvSpPr/>
          <p:nvPr/>
        </p:nvSpPr>
        <p:spPr>
          <a:xfrm>
            <a:off x="8674794" y="4856922"/>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Geometry</a:t>
            </a:r>
          </a:p>
        </p:txBody>
      </p:sp>
      <p:pic>
        <p:nvPicPr>
          <p:cNvPr id="10" name="Picture 2" descr="Bachelor of Science in Mechanical Engineering Technology | Engineering/ Engineering Technology Major | UMass Lowell">
            <a:extLst>
              <a:ext uri="{FF2B5EF4-FFF2-40B4-BE49-F238E27FC236}">
                <a16:creationId xmlns:a16="http://schemas.microsoft.com/office/drawing/2014/main" id="{6C9AF26F-DB43-94E6-4746-AC432C378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034" y="1842052"/>
            <a:ext cx="3657806" cy="212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277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5A4F-AFF6-412B-1BB9-83A8F279704D}"/>
              </a:ext>
            </a:extLst>
          </p:cNvPr>
          <p:cNvSpPr>
            <a:spLocks noGrp="1"/>
          </p:cNvSpPr>
          <p:nvPr>
            <p:ph type="title"/>
          </p:nvPr>
        </p:nvSpPr>
        <p:spPr/>
        <p:txBody>
          <a:bodyPr/>
          <a:lstStyle/>
          <a:p>
            <a:r>
              <a:rPr lang="en-US" b="1" dirty="0"/>
              <a:t>Bio Medical Engineering (Medical Instrumentation )</a:t>
            </a:r>
            <a:br>
              <a:rPr lang="en-US" b="1" dirty="0"/>
            </a:br>
            <a:endParaRPr lang="en-IN" dirty="0"/>
          </a:p>
        </p:txBody>
      </p:sp>
      <p:pic>
        <p:nvPicPr>
          <p:cNvPr id="15362" name="Picture 2" descr="undefined">
            <a:extLst>
              <a:ext uri="{FF2B5EF4-FFF2-40B4-BE49-F238E27FC236}">
                <a16:creationId xmlns:a16="http://schemas.microsoft.com/office/drawing/2014/main" id="{FCEDC8DF-BB1A-2BF0-E9F6-77E4DAF5C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785" y="1348968"/>
            <a:ext cx="3559589" cy="50717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FE2D3419-5351-14D4-5E83-3A3D352027C7}"/>
              </a:ext>
            </a:extLst>
          </p:cNvPr>
          <p:cNvSpPr/>
          <p:nvPr/>
        </p:nvSpPr>
        <p:spPr>
          <a:xfrm>
            <a:off x="575894" y="1550504"/>
            <a:ext cx="6142958" cy="50717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b="0" i="0" dirty="0">
                <a:solidFill>
                  <a:srgbClr val="000000"/>
                </a:solidFill>
                <a:effectLst/>
                <a:latin typeface="Linux Libertine"/>
              </a:rPr>
              <a:t>Bioinformatics</a:t>
            </a:r>
          </a:p>
          <a:p>
            <a:r>
              <a:rPr lang="en-IN" b="0" i="0" dirty="0">
                <a:solidFill>
                  <a:srgbClr val="000000"/>
                </a:solidFill>
                <a:effectLst/>
                <a:latin typeface="Linux Libertine"/>
              </a:rPr>
              <a:t>Biomechanics</a:t>
            </a:r>
          </a:p>
          <a:p>
            <a:r>
              <a:rPr lang="en-IN" b="0" i="0" dirty="0">
                <a:solidFill>
                  <a:srgbClr val="000000"/>
                </a:solidFill>
                <a:effectLst/>
                <a:latin typeface="Linux Libertine"/>
              </a:rPr>
              <a:t>Biomaterial</a:t>
            </a:r>
          </a:p>
          <a:p>
            <a:r>
              <a:rPr lang="en-IN" b="0" i="0" dirty="0">
                <a:solidFill>
                  <a:srgbClr val="000000"/>
                </a:solidFill>
                <a:effectLst/>
                <a:latin typeface="Linux Libertine"/>
              </a:rPr>
              <a:t>Biomedical optics</a:t>
            </a:r>
          </a:p>
          <a:p>
            <a:pPr algn="l"/>
            <a:r>
              <a:rPr lang="en-IN" b="0" i="0" dirty="0">
                <a:solidFill>
                  <a:srgbClr val="000000"/>
                </a:solidFill>
                <a:effectLst/>
                <a:latin typeface="Linux Libertine"/>
              </a:rPr>
              <a:t>Genetic engineering</a:t>
            </a:r>
            <a:endParaRPr lang="en-IN" dirty="0">
              <a:solidFill>
                <a:srgbClr val="54595D"/>
              </a:solidFill>
              <a:latin typeface="Arial" panose="020B0604020202020204" pitchFamily="34" charset="0"/>
            </a:endParaRPr>
          </a:p>
          <a:p>
            <a:pPr algn="l"/>
            <a:r>
              <a:rPr lang="en-IN" b="0" i="0" dirty="0">
                <a:solidFill>
                  <a:srgbClr val="000000"/>
                </a:solidFill>
                <a:effectLst/>
                <a:latin typeface="Linux Libertine"/>
              </a:rPr>
              <a:t>Neural engineering</a:t>
            </a:r>
            <a:endParaRPr lang="en-IN" dirty="0">
              <a:solidFill>
                <a:srgbClr val="54595D"/>
              </a:solidFill>
              <a:latin typeface="Arial" panose="020B0604020202020204" pitchFamily="34" charset="0"/>
            </a:endParaRPr>
          </a:p>
          <a:p>
            <a:r>
              <a:rPr lang="en-IN" b="0" i="0" dirty="0">
                <a:solidFill>
                  <a:srgbClr val="000000"/>
                </a:solidFill>
                <a:effectLst/>
                <a:latin typeface="Linux Libertine"/>
              </a:rPr>
              <a:t>Hospital and medical devices</a:t>
            </a:r>
          </a:p>
          <a:p>
            <a:r>
              <a:rPr lang="en-IN" b="1" i="0" dirty="0">
                <a:solidFill>
                  <a:srgbClr val="000000"/>
                </a:solidFill>
                <a:effectLst/>
                <a:latin typeface="Arial" panose="020B0604020202020204" pitchFamily="34" charset="0"/>
              </a:rPr>
              <a:t>Medical imaging</a:t>
            </a:r>
          </a:p>
          <a:p>
            <a:r>
              <a:rPr lang="en-IN" b="1" i="0" dirty="0">
                <a:solidFill>
                  <a:srgbClr val="000000"/>
                </a:solidFill>
                <a:effectLst/>
                <a:latin typeface="Arial" panose="020B0604020202020204" pitchFamily="34" charset="0"/>
              </a:rPr>
              <a:t>Implants</a:t>
            </a:r>
          </a:p>
          <a:p>
            <a:pPr algn="l"/>
            <a:r>
              <a:rPr lang="en-IN" b="1" i="0" dirty="0">
                <a:solidFill>
                  <a:srgbClr val="000000"/>
                </a:solidFill>
                <a:effectLst/>
                <a:latin typeface="Arial" panose="020B0604020202020204" pitchFamily="34" charset="0"/>
              </a:rPr>
              <a:t>Biomedical sensors</a:t>
            </a:r>
          </a:p>
          <a:p>
            <a:br>
              <a:rPr lang="en-IN" dirty="0"/>
            </a:br>
            <a:endParaRPr lang="en-IN" b="0" i="0" dirty="0">
              <a:solidFill>
                <a:srgbClr val="000000"/>
              </a:solidFill>
              <a:effectLst/>
              <a:latin typeface="Linux Libertine"/>
            </a:endParaRPr>
          </a:p>
          <a:p>
            <a:br>
              <a:rPr lang="en-IN" dirty="0"/>
            </a:br>
            <a:endParaRPr lang="en-IN" b="0" i="0" dirty="0">
              <a:solidFill>
                <a:srgbClr val="000000"/>
              </a:solidFill>
              <a:effectLst/>
              <a:latin typeface="Linux Libertine"/>
            </a:endParaRPr>
          </a:p>
          <a:p>
            <a:br>
              <a:rPr lang="en-IN" dirty="0"/>
            </a:br>
            <a:endParaRPr lang="en-IN" b="0" i="0" dirty="0">
              <a:solidFill>
                <a:srgbClr val="000000"/>
              </a:solidFill>
              <a:effectLst/>
              <a:latin typeface="Linux Libertine"/>
            </a:endParaRPr>
          </a:p>
        </p:txBody>
      </p:sp>
    </p:spTree>
    <p:extLst>
      <p:ext uri="{BB962C8B-B14F-4D97-AF65-F5344CB8AC3E}">
        <p14:creationId xmlns:p14="http://schemas.microsoft.com/office/powerpoint/2010/main" val="3556726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areer In Biomedical Engineering: Courses, Admission, Job, Salary">
            <a:extLst>
              <a:ext uri="{FF2B5EF4-FFF2-40B4-BE49-F238E27FC236}">
                <a16:creationId xmlns:a16="http://schemas.microsoft.com/office/drawing/2014/main" id="{C81B71A7-BDC4-622C-D4D8-1B5FC0FA4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814" y="775356"/>
            <a:ext cx="4858578" cy="27763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he patent power struggle in surgical robotics - Med-Tech Innovation">
            <a:extLst>
              <a:ext uri="{FF2B5EF4-FFF2-40B4-BE49-F238E27FC236}">
                <a16:creationId xmlns:a16="http://schemas.microsoft.com/office/drawing/2014/main" id="{86F97094-AA4D-5ADE-7440-146E693B4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31" y="3661207"/>
            <a:ext cx="6387548" cy="293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570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A1A9-9347-D95B-F7D8-FD0FC1CD12B2}"/>
              </a:ext>
            </a:extLst>
          </p:cNvPr>
          <p:cNvSpPr>
            <a:spLocks noGrp="1"/>
          </p:cNvSpPr>
          <p:nvPr>
            <p:ph type="title"/>
          </p:nvPr>
        </p:nvSpPr>
        <p:spPr>
          <a:xfrm>
            <a:off x="575894" y="729658"/>
            <a:ext cx="11029616" cy="688325"/>
          </a:xfrm>
        </p:spPr>
        <p:txBody>
          <a:bodyPr/>
          <a:lstStyle/>
          <a:p>
            <a:pPr marL="285750" indent="-285750"/>
            <a:r>
              <a:rPr lang="en-US" b="1" dirty="0"/>
              <a:t>Bio Tech Engineering (Biology and Math is needed) </a:t>
            </a:r>
          </a:p>
        </p:txBody>
      </p:sp>
      <p:sp>
        <p:nvSpPr>
          <p:cNvPr id="10" name="TextBox 9">
            <a:extLst>
              <a:ext uri="{FF2B5EF4-FFF2-40B4-BE49-F238E27FC236}">
                <a16:creationId xmlns:a16="http://schemas.microsoft.com/office/drawing/2014/main" id="{7B34594A-B550-80D8-7800-55C1C5C2CB3A}"/>
              </a:ext>
            </a:extLst>
          </p:cNvPr>
          <p:cNvSpPr txBox="1"/>
          <p:nvPr/>
        </p:nvSpPr>
        <p:spPr>
          <a:xfrm>
            <a:off x="1205947" y="1728327"/>
            <a:ext cx="9197009" cy="3693319"/>
          </a:xfrm>
          <a:prstGeom prst="rect">
            <a:avLst/>
          </a:prstGeom>
          <a:noFill/>
        </p:spPr>
        <p:txBody>
          <a:bodyPr wrap="square">
            <a:spAutoFit/>
          </a:bodyPr>
          <a:lstStyle/>
          <a:p>
            <a:r>
              <a:rPr lang="en-US" b="0" i="0" dirty="0">
                <a:solidFill>
                  <a:srgbClr val="2D2D2D"/>
                </a:solidFill>
                <a:effectLst/>
                <a:latin typeface="Noto Sans" panose="020B0502040204020203" pitchFamily="34" charset="0"/>
              </a:rPr>
              <a:t>What is biotechnology engineering, can be described as the fusion of both biology and technology for the research and development of new products. It is an engineering discipline—the field of chemical engineering and applied biology—that includes engineering living organisms. It involves studying micro-organisms, bio-organisms and cell functions in living beings.</a:t>
            </a:r>
          </a:p>
          <a:p>
            <a:endParaRPr lang="en-US" dirty="0">
              <a:solidFill>
                <a:srgbClr val="2D2D2D"/>
              </a:solidFill>
              <a:latin typeface="Noto Sans" panose="020B0502040204020203" pitchFamily="34" charset="0"/>
            </a:endParaRPr>
          </a:p>
          <a:p>
            <a:r>
              <a:rPr lang="en-US" dirty="0">
                <a:solidFill>
                  <a:srgbClr val="2D2D2D"/>
                </a:solidFill>
                <a:latin typeface="Noto Sans" panose="020B0502040204020203" pitchFamily="34" charset="0"/>
              </a:rPr>
              <a:t>Genetics</a:t>
            </a:r>
          </a:p>
          <a:p>
            <a:r>
              <a:rPr lang="en-US" dirty="0" err="1">
                <a:solidFill>
                  <a:srgbClr val="2D2D2D"/>
                </a:solidFill>
                <a:latin typeface="Noto Sans" panose="020B0502040204020203" pitchFamily="34" charset="0"/>
              </a:rPr>
              <a:t>Virlogy</a:t>
            </a:r>
            <a:endParaRPr lang="en-US" dirty="0">
              <a:solidFill>
                <a:srgbClr val="2D2D2D"/>
              </a:solidFill>
              <a:latin typeface="Noto Sans" panose="020B0502040204020203" pitchFamily="34" charset="0"/>
            </a:endParaRPr>
          </a:p>
          <a:p>
            <a:r>
              <a:rPr lang="en-US" dirty="0">
                <a:solidFill>
                  <a:srgbClr val="2D2D2D"/>
                </a:solidFill>
                <a:latin typeface="Noto Sans" panose="020B0502040204020203" pitchFamily="34" charset="0"/>
              </a:rPr>
              <a:t>Ecology </a:t>
            </a:r>
          </a:p>
          <a:p>
            <a:r>
              <a:rPr lang="en-US" dirty="0">
                <a:solidFill>
                  <a:srgbClr val="2D2D2D"/>
                </a:solidFill>
                <a:latin typeface="Noto Sans" panose="020B0502040204020203" pitchFamily="34" charset="0"/>
              </a:rPr>
              <a:t>Bio Physics</a:t>
            </a:r>
          </a:p>
          <a:p>
            <a:r>
              <a:rPr lang="en-US" dirty="0">
                <a:solidFill>
                  <a:srgbClr val="2D2D2D"/>
                </a:solidFill>
                <a:latin typeface="Noto Sans" panose="020B0502040204020203" pitchFamily="34" charset="0"/>
              </a:rPr>
              <a:t>Bio Statistics</a:t>
            </a:r>
          </a:p>
          <a:p>
            <a:endParaRPr lang="en-US" dirty="0">
              <a:solidFill>
                <a:srgbClr val="2D2D2D"/>
              </a:solidFill>
              <a:latin typeface="Noto Sans" panose="020B0502040204020203" pitchFamily="34" charset="0"/>
            </a:endParaRPr>
          </a:p>
          <a:p>
            <a:endParaRPr lang="en-IN" dirty="0"/>
          </a:p>
        </p:txBody>
      </p:sp>
    </p:spTree>
    <p:extLst>
      <p:ext uri="{BB962C8B-B14F-4D97-AF65-F5344CB8AC3E}">
        <p14:creationId xmlns:p14="http://schemas.microsoft.com/office/powerpoint/2010/main" val="1079172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C03A226-2483-5A93-5135-BEF4AA91B5C3}"/>
              </a:ext>
            </a:extLst>
          </p:cNvPr>
          <p:cNvSpPr/>
          <p:nvPr/>
        </p:nvSpPr>
        <p:spPr>
          <a:xfrm>
            <a:off x="808383" y="901149"/>
            <a:ext cx="3432314" cy="1842052"/>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Physics </a:t>
            </a:r>
          </a:p>
        </p:txBody>
      </p:sp>
      <p:sp>
        <p:nvSpPr>
          <p:cNvPr id="3" name="Oval 2">
            <a:extLst>
              <a:ext uri="{FF2B5EF4-FFF2-40B4-BE49-F238E27FC236}">
                <a16:creationId xmlns:a16="http://schemas.microsoft.com/office/drawing/2014/main" id="{DF9159D2-FF5B-90A2-FE49-FFD7C3F29B03}"/>
              </a:ext>
            </a:extLst>
          </p:cNvPr>
          <p:cNvSpPr/>
          <p:nvPr/>
        </p:nvSpPr>
        <p:spPr>
          <a:xfrm>
            <a:off x="4379846" y="937592"/>
            <a:ext cx="343231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Applied Mathematics</a:t>
            </a:r>
          </a:p>
        </p:txBody>
      </p:sp>
      <p:sp>
        <p:nvSpPr>
          <p:cNvPr id="4" name="Oval 3">
            <a:extLst>
              <a:ext uri="{FF2B5EF4-FFF2-40B4-BE49-F238E27FC236}">
                <a16:creationId xmlns:a16="http://schemas.microsoft.com/office/drawing/2014/main" id="{ACFFC444-2E49-383E-B2D7-3BFF13826132}"/>
              </a:ext>
            </a:extLst>
          </p:cNvPr>
          <p:cNvSpPr/>
          <p:nvPr/>
        </p:nvSpPr>
        <p:spPr>
          <a:xfrm>
            <a:off x="7974498" y="937592"/>
            <a:ext cx="3409119" cy="1842052"/>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Chemistry</a:t>
            </a:r>
          </a:p>
        </p:txBody>
      </p:sp>
      <p:sp>
        <p:nvSpPr>
          <p:cNvPr id="5" name="Oval 4">
            <a:extLst>
              <a:ext uri="{FF2B5EF4-FFF2-40B4-BE49-F238E27FC236}">
                <a16:creationId xmlns:a16="http://schemas.microsoft.com/office/drawing/2014/main" id="{EA0702F9-1B0D-F114-5697-4FFA3AD79BBE}"/>
              </a:ext>
            </a:extLst>
          </p:cNvPr>
          <p:cNvSpPr/>
          <p:nvPr/>
        </p:nvSpPr>
        <p:spPr>
          <a:xfrm>
            <a:off x="4452729" y="3013214"/>
            <a:ext cx="3286542" cy="1842052"/>
          </a:xfrm>
          <a:prstGeom prst="ellipse">
            <a:avLst/>
          </a:prstGeom>
          <a:solidFill>
            <a:srgbClr val="FF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Applied Biology</a:t>
            </a:r>
          </a:p>
        </p:txBody>
      </p:sp>
      <p:sp>
        <p:nvSpPr>
          <p:cNvPr id="6" name="Oval 5">
            <a:extLst>
              <a:ext uri="{FF2B5EF4-FFF2-40B4-BE49-F238E27FC236}">
                <a16:creationId xmlns:a16="http://schemas.microsoft.com/office/drawing/2014/main" id="{EA2BB60D-4C4E-F4F5-FE5B-2C9854702891}"/>
              </a:ext>
            </a:extLst>
          </p:cNvPr>
          <p:cNvSpPr/>
          <p:nvPr/>
        </p:nvSpPr>
        <p:spPr>
          <a:xfrm>
            <a:off x="4452729" y="5088836"/>
            <a:ext cx="3571464" cy="1842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Computer Science</a:t>
            </a:r>
          </a:p>
        </p:txBody>
      </p:sp>
    </p:spTree>
    <p:extLst>
      <p:ext uri="{BB962C8B-B14F-4D97-AF65-F5344CB8AC3E}">
        <p14:creationId xmlns:p14="http://schemas.microsoft.com/office/powerpoint/2010/main" val="1586403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C394-8F2B-E10D-C357-E0D3470D3261}"/>
              </a:ext>
            </a:extLst>
          </p:cNvPr>
          <p:cNvSpPr>
            <a:spLocks noGrp="1"/>
          </p:cNvSpPr>
          <p:nvPr>
            <p:ph type="title"/>
          </p:nvPr>
        </p:nvSpPr>
        <p:spPr/>
        <p:txBody>
          <a:bodyPr/>
          <a:lstStyle/>
          <a:p>
            <a:r>
              <a:rPr lang="en-IN" dirty="0"/>
              <a:t>Mechatronics</a:t>
            </a:r>
          </a:p>
        </p:txBody>
      </p:sp>
      <p:sp>
        <p:nvSpPr>
          <p:cNvPr id="4" name="TextBox 3">
            <a:extLst>
              <a:ext uri="{FF2B5EF4-FFF2-40B4-BE49-F238E27FC236}">
                <a16:creationId xmlns:a16="http://schemas.microsoft.com/office/drawing/2014/main" id="{365AE1BE-6415-BA20-5C68-1D95A111A506}"/>
              </a:ext>
            </a:extLst>
          </p:cNvPr>
          <p:cNvSpPr txBox="1"/>
          <p:nvPr/>
        </p:nvSpPr>
        <p:spPr>
          <a:xfrm>
            <a:off x="575894" y="2019086"/>
            <a:ext cx="4208142" cy="2862322"/>
          </a:xfrm>
          <a:prstGeom prst="rect">
            <a:avLst/>
          </a:prstGeom>
          <a:noFill/>
        </p:spPr>
        <p:txBody>
          <a:bodyPr wrap="square">
            <a:spAutoFit/>
          </a:bodyPr>
          <a:lstStyle/>
          <a:p>
            <a:r>
              <a:rPr lang="en-US" b="1" i="0" dirty="0">
                <a:solidFill>
                  <a:srgbClr val="202122"/>
                </a:solidFill>
                <a:effectLst/>
                <a:latin typeface="Arial" panose="020B0604020202020204" pitchFamily="34" charset="0"/>
              </a:rPr>
              <a:t>Mechatronics engineering</a:t>
            </a:r>
            <a:r>
              <a:rPr lang="en-US" b="0" i="0" dirty="0">
                <a:solidFill>
                  <a:srgbClr val="202122"/>
                </a:solidFill>
                <a:effectLst/>
                <a:latin typeface="Arial" panose="020B0604020202020204" pitchFamily="34" charset="0"/>
              </a:rPr>
              <a:t> also called </a:t>
            </a:r>
            <a:r>
              <a:rPr lang="en-US" b="1" i="0" dirty="0">
                <a:solidFill>
                  <a:srgbClr val="202122"/>
                </a:solidFill>
                <a:effectLst/>
                <a:latin typeface="Arial" panose="020B0604020202020204" pitchFamily="34" charset="0"/>
              </a:rPr>
              <a:t>mechatronics</a:t>
            </a:r>
            <a:r>
              <a:rPr lang="en-US" b="0" i="0" dirty="0">
                <a:solidFill>
                  <a:srgbClr val="202122"/>
                </a:solidFill>
                <a:effectLst/>
                <a:latin typeface="Arial" panose="020B0604020202020204" pitchFamily="34" charset="0"/>
              </a:rPr>
              <a:t>, is an </a:t>
            </a:r>
            <a:r>
              <a:rPr lang="en-US" b="0" i="0" u="none" strike="noStrike" dirty="0">
                <a:solidFill>
                  <a:srgbClr val="3366CC"/>
                </a:solidFill>
                <a:effectLst/>
                <a:latin typeface="Arial" panose="020B0604020202020204" pitchFamily="34" charset="0"/>
                <a:hlinkClick r:id="rId2" tooltip="Interdisciplinary"/>
              </a:rPr>
              <a:t>interdisciplinary</a:t>
            </a:r>
            <a:r>
              <a:rPr lang="en-US" b="0" i="0" dirty="0">
                <a:solidFill>
                  <a:srgbClr val="202122"/>
                </a:solidFill>
                <a:effectLst/>
                <a:latin typeface="Arial" panose="020B0604020202020204" pitchFamily="34" charset="0"/>
              </a:rPr>
              <a:t> branch of engineering that focuses on the integration of mechanical, electrical and electronic engineering systems, and also includes a combination of </a:t>
            </a:r>
            <a:r>
              <a:rPr lang="en-US" b="0" i="0" u="none" strike="noStrike" dirty="0">
                <a:solidFill>
                  <a:srgbClr val="3366CC"/>
                </a:solidFill>
                <a:effectLst/>
                <a:latin typeface="Arial" panose="020B0604020202020204" pitchFamily="34" charset="0"/>
                <a:hlinkClick r:id="rId3" tooltip="Robotics"/>
              </a:rPr>
              <a:t>robotics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4" tooltip="Electronics"/>
              </a:rPr>
              <a:t>electronics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5" tooltip="Computer engineering"/>
              </a:rPr>
              <a:t>computer science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 tooltip="Telecommunications"/>
              </a:rPr>
              <a:t>telecommunications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 tooltip="Systems engineering"/>
              </a:rPr>
              <a:t>systems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8" tooltip="Control engineering"/>
              </a:rPr>
              <a:t>control</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9" tooltip="Product engineering"/>
              </a:rPr>
              <a:t>product engineering</a:t>
            </a:r>
            <a:r>
              <a:rPr lang="en-US" b="0" i="0" dirty="0">
                <a:solidFill>
                  <a:srgbClr val="202122"/>
                </a:solidFill>
                <a:effectLst/>
                <a:latin typeface="Arial" panose="020B0604020202020204" pitchFamily="34" charset="0"/>
              </a:rPr>
              <a:t>.</a:t>
            </a:r>
            <a:endParaRPr lang="en-IN" dirty="0"/>
          </a:p>
        </p:txBody>
      </p:sp>
      <p:pic>
        <p:nvPicPr>
          <p:cNvPr id="18434" name="Picture 2" descr="undefined">
            <a:extLst>
              <a:ext uri="{FF2B5EF4-FFF2-40B4-BE49-F238E27FC236}">
                <a16:creationId xmlns:a16="http://schemas.microsoft.com/office/drawing/2014/main" id="{7456A9C2-7234-6DCD-7C73-282953C33F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63139" y="1306031"/>
            <a:ext cx="4846983" cy="48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515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E3D2E-4CCB-9FD9-5DF1-DCF27CD5C81F}"/>
              </a:ext>
            </a:extLst>
          </p:cNvPr>
          <p:cNvSpPr>
            <a:spLocks noGrp="1"/>
          </p:cNvSpPr>
          <p:nvPr>
            <p:ph type="title"/>
          </p:nvPr>
        </p:nvSpPr>
        <p:spPr>
          <a:xfrm>
            <a:off x="575894" y="390289"/>
            <a:ext cx="11029616" cy="802407"/>
          </a:xfrm>
        </p:spPr>
        <p:txBody>
          <a:bodyPr/>
          <a:lstStyle/>
          <a:p>
            <a:r>
              <a:rPr lang="en-IN" dirty="0"/>
              <a:t>What can we do after Engineering</a:t>
            </a:r>
          </a:p>
        </p:txBody>
      </p:sp>
      <p:sp>
        <p:nvSpPr>
          <p:cNvPr id="3" name="TextBox 2">
            <a:extLst>
              <a:ext uri="{FF2B5EF4-FFF2-40B4-BE49-F238E27FC236}">
                <a16:creationId xmlns:a16="http://schemas.microsoft.com/office/drawing/2014/main" id="{230C0324-1241-32FD-A5EF-C780EAA877BB}"/>
              </a:ext>
            </a:extLst>
          </p:cNvPr>
          <p:cNvSpPr txBox="1"/>
          <p:nvPr/>
        </p:nvSpPr>
        <p:spPr>
          <a:xfrm>
            <a:off x="575894" y="2027583"/>
            <a:ext cx="10304141" cy="369332"/>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55927145-BBB7-B3B0-A5A7-E2AB6BF27982}"/>
              </a:ext>
            </a:extLst>
          </p:cNvPr>
          <p:cNvSpPr txBox="1"/>
          <p:nvPr/>
        </p:nvSpPr>
        <p:spPr>
          <a:xfrm>
            <a:off x="575893" y="1389398"/>
            <a:ext cx="11029616" cy="5078313"/>
          </a:xfrm>
          <a:prstGeom prst="rect">
            <a:avLst/>
          </a:prstGeom>
          <a:noFill/>
        </p:spPr>
        <p:txBody>
          <a:bodyPr wrap="square">
            <a:spAutoFit/>
          </a:bodyPr>
          <a:lstStyle/>
          <a:p>
            <a:pPr marL="285750" indent="-285750">
              <a:buFont typeface="Wingdings" panose="05000000000000000000" pitchFamily="2" charset="2"/>
              <a:buChar char="ü"/>
            </a:pPr>
            <a:r>
              <a:rPr lang="en-IN" dirty="0"/>
              <a:t>Take up a Career with leading MNC as Techie </a:t>
            </a:r>
          </a:p>
          <a:p>
            <a:pPr marL="285750" indent="-285750">
              <a:buFont typeface="Wingdings" panose="05000000000000000000" pitchFamily="2" charset="2"/>
              <a:buChar char="ü"/>
            </a:pPr>
            <a:r>
              <a:rPr lang="en-IN" dirty="0"/>
              <a:t>Move towards Management in due course of time</a:t>
            </a:r>
          </a:p>
          <a:p>
            <a:pPr marL="285750" indent="-285750">
              <a:buFont typeface="Wingdings" panose="05000000000000000000" pitchFamily="2" charset="2"/>
              <a:buChar char="ü"/>
            </a:pPr>
            <a:r>
              <a:rPr lang="en-IN" dirty="0"/>
              <a:t>Aim Towards Management  (Think towards MBA and related areas after Engineering)</a:t>
            </a:r>
          </a:p>
          <a:p>
            <a:pPr marL="285750" indent="-285750">
              <a:buFont typeface="Wingdings" panose="05000000000000000000" pitchFamily="2" charset="2"/>
              <a:buChar char="ü"/>
            </a:pPr>
            <a:r>
              <a:rPr lang="en-IN" dirty="0"/>
              <a:t>Higher Studies after Engineering</a:t>
            </a:r>
          </a:p>
          <a:p>
            <a:pPr marL="742950" lvl="1" indent="-285750">
              <a:buFont typeface="Wingdings" panose="05000000000000000000" pitchFamily="2" charset="2"/>
              <a:buChar char="Ø"/>
            </a:pPr>
            <a:r>
              <a:rPr lang="en-IN" dirty="0"/>
              <a:t>Master level  (within India or Overseas)</a:t>
            </a:r>
          </a:p>
          <a:p>
            <a:pPr marL="742950" lvl="1" indent="-285750">
              <a:buFont typeface="Wingdings" panose="05000000000000000000" pitchFamily="2" charset="2"/>
              <a:buChar char="Ø"/>
            </a:pPr>
            <a:r>
              <a:rPr lang="en-IN" dirty="0"/>
              <a:t>Sandwich courses (Master level </a:t>
            </a:r>
            <a:r>
              <a:rPr lang="en-IN" dirty="0" err="1"/>
              <a:t>Ph.D</a:t>
            </a:r>
            <a:r>
              <a:rPr lang="en-IN" dirty="0"/>
              <a:t>)</a:t>
            </a:r>
          </a:p>
          <a:p>
            <a:pPr marL="742950" lvl="1" indent="-285750">
              <a:buFont typeface="Wingdings" panose="05000000000000000000" pitchFamily="2" charset="2"/>
              <a:buChar char="Ø"/>
            </a:pPr>
            <a:r>
              <a:rPr lang="en-IN" dirty="0" err="1"/>
              <a:t>Phd</a:t>
            </a:r>
            <a:r>
              <a:rPr lang="en-IN" dirty="0"/>
              <a:t> (Moving towards a Research Career ..Aiming for a career at …. </a:t>
            </a:r>
            <a:r>
              <a:rPr lang="en-IN" dirty="0" err="1"/>
              <a:t>Eg</a:t>
            </a:r>
            <a:r>
              <a:rPr lang="en-IN" dirty="0"/>
              <a:t>: IBM Research Labs)</a:t>
            </a:r>
          </a:p>
          <a:p>
            <a:pPr lvl="1"/>
            <a:endParaRPr lang="en-IN" dirty="0"/>
          </a:p>
          <a:p>
            <a:pPr marL="285750" indent="-285750">
              <a:buFont typeface="Wingdings" panose="05000000000000000000" pitchFamily="2" charset="2"/>
              <a:buChar char="ü"/>
            </a:pPr>
            <a:r>
              <a:rPr lang="en-IN" dirty="0"/>
              <a:t>Entrepreneurship - Founding a Startup or Co-founding a startup</a:t>
            </a:r>
          </a:p>
          <a:p>
            <a:pPr marL="285750" indent="-285750">
              <a:buFont typeface="Wingdings" panose="05000000000000000000" pitchFamily="2" charset="2"/>
              <a:buChar char="ü"/>
            </a:pPr>
            <a:r>
              <a:rPr lang="en-IN" dirty="0"/>
              <a:t>Space Research and Development (Public and Private)</a:t>
            </a:r>
          </a:p>
          <a:p>
            <a:pPr marL="285750" indent="-285750">
              <a:buFont typeface="Wingdings" panose="05000000000000000000" pitchFamily="2" charset="2"/>
              <a:buChar char="ü"/>
            </a:pPr>
            <a:r>
              <a:rPr lang="en-IN" dirty="0"/>
              <a:t>Civil Services ( </a:t>
            </a:r>
            <a:r>
              <a:rPr lang="en-IN" dirty="0" err="1"/>
              <a:t>Eg</a:t>
            </a:r>
            <a:r>
              <a:rPr lang="en-IN" dirty="0"/>
              <a:t>:  Indian Engineering Services, IAS, IFS,….)</a:t>
            </a:r>
          </a:p>
          <a:p>
            <a:pPr marL="285750" indent="-285750">
              <a:buFont typeface="Wingdings" panose="05000000000000000000" pitchFamily="2" charset="2"/>
              <a:buChar char="ü"/>
            </a:pPr>
            <a:r>
              <a:rPr lang="en-IN" dirty="0"/>
              <a:t>Join the Indian Armed Forces</a:t>
            </a:r>
          </a:p>
          <a:p>
            <a:endParaRPr lang="en-IN" dirty="0"/>
          </a:p>
          <a:p>
            <a:pPr marL="285750" indent="-285750">
              <a:buFont typeface="Wingdings" panose="05000000000000000000" pitchFamily="2" charset="2"/>
              <a:buChar char="ü"/>
            </a:pPr>
            <a:r>
              <a:rPr lang="en-IN" dirty="0"/>
              <a:t>Research move towards PhD and Focus on Research and Development of Basic Science</a:t>
            </a:r>
          </a:p>
          <a:p>
            <a:pPr marL="285750" indent="-285750">
              <a:buFont typeface="Wingdings" panose="05000000000000000000" pitchFamily="2" charset="2"/>
              <a:buChar char="ü"/>
            </a:pPr>
            <a:r>
              <a:rPr lang="en-IN" dirty="0"/>
              <a:t>Career as a Faculty at good Engineering Institute or Scientific Institute</a:t>
            </a:r>
          </a:p>
          <a:p>
            <a:endParaRPr lang="en-IN" dirty="0"/>
          </a:p>
          <a:p>
            <a:pPr marL="285750" indent="-285750">
              <a:buFont typeface="Wingdings" panose="05000000000000000000" pitchFamily="2" charset="2"/>
              <a:buChar char="ü"/>
            </a:pPr>
            <a:r>
              <a:rPr lang="en-IN" dirty="0"/>
              <a:t>Small Scale Industries as Startup  (there are too many options)</a:t>
            </a:r>
          </a:p>
          <a:p>
            <a:pPr marL="285750" indent="-285750">
              <a:buFont typeface="Wingdings" panose="05000000000000000000" pitchFamily="2" charset="2"/>
              <a:buChar char="ü"/>
            </a:pPr>
            <a:r>
              <a:rPr lang="en-IN" dirty="0"/>
              <a:t>Govt Service (Right from local corporations … need good engineers)</a:t>
            </a:r>
          </a:p>
        </p:txBody>
      </p:sp>
      <p:pic>
        <p:nvPicPr>
          <p:cNvPr id="6" name="Picture 6" descr="Mechanical Engineering Companies - IIMT Group of Colleges">
            <a:extLst>
              <a:ext uri="{FF2B5EF4-FFF2-40B4-BE49-F238E27FC236}">
                <a16:creationId xmlns:a16="http://schemas.microsoft.com/office/drawing/2014/main" id="{B860907C-473D-A55F-4B5C-0C39E4135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3461" y="4556"/>
            <a:ext cx="3348539" cy="175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60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8173-4091-41EB-EB40-FEDA84992B53}"/>
              </a:ext>
            </a:extLst>
          </p:cNvPr>
          <p:cNvSpPr>
            <a:spLocks noGrp="1"/>
          </p:cNvSpPr>
          <p:nvPr>
            <p:ph type="title"/>
          </p:nvPr>
        </p:nvSpPr>
        <p:spPr>
          <a:xfrm>
            <a:off x="575894" y="729658"/>
            <a:ext cx="11029616" cy="542551"/>
          </a:xfrm>
        </p:spPr>
        <p:txBody>
          <a:bodyPr/>
          <a:lstStyle/>
          <a:p>
            <a:r>
              <a:rPr lang="en-IN" dirty="0"/>
              <a:t>What the areas  (….. But not limited)</a:t>
            </a:r>
          </a:p>
        </p:txBody>
      </p:sp>
      <p:sp>
        <p:nvSpPr>
          <p:cNvPr id="4" name="TextBox 3">
            <a:extLst>
              <a:ext uri="{FF2B5EF4-FFF2-40B4-BE49-F238E27FC236}">
                <a16:creationId xmlns:a16="http://schemas.microsoft.com/office/drawing/2014/main" id="{F54F0A1A-E7EA-9CA3-C7FA-61382D07B45A}"/>
              </a:ext>
            </a:extLst>
          </p:cNvPr>
          <p:cNvSpPr txBox="1"/>
          <p:nvPr/>
        </p:nvSpPr>
        <p:spPr>
          <a:xfrm>
            <a:off x="575893" y="1166192"/>
            <a:ext cx="10929649" cy="5355312"/>
          </a:xfrm>
          <a:prstGeom prst="rect">
            <a:avLst/>
          </a:prstGeom>
          <a:noFill/>
        </p:spPr>
        <p:txBody>
          <a:bodyPr wrap="square">
            <a:spAutoFit/>
          </a:bodyPr>
          <a:lstStyle/>
          <a:p>
            <a:pPr marL="285750" indent="-285750">
              <a:buFont typeface="Arial" panose="020B0604020202020204" pitchFamily="34" charset="0"/>
              <a:buChar char="•"/>
            </a:pPr>
            <a:r>
              <a:rPr lang="en-IN" dirty="0"/>
              <a:t>Design of Electrical Power Plant and grids (Electrical Engineering and Related areas)</a:t>
            </a:r>
          </a:p>
          <a:p>
            <a:pPr marL="285750" indent="-285750">
              <a:buFont typeface="Arial" panose="020B0604020202020204" pitchFamily="34" charset="0"/>
              <a:buChar char="•"/>
            </a:pPr>
            <a:r>
              <a:rPr lang="en-IN" dirty="0"/>
              <a:t>High Way Engineering and Modern Transportation (Civil and Architecture)</a:t>
            </a:r>
          </a:p>
          <a:p>
            <a:pPr marL="285750" indent="-285750">
              <a:buFont typeface="Arial" panose="020B0604020202020204" pitchFamily="34" charset="0"/>
              <a:buChar char="•"/>
            </a:pPr>
            <a:r>
              <a:rPr lang="en-IN" dirty="0"/>
              <a:t>Design of Water Treatment plans (Water Recycling plants) – (Civil, Environmental , Chemical)</a:t>
            </a:r>
          </a:p>
          <a:p>
            <a:pPr marL="285750" indent="-285750">
              <a:buFont typeface="Arial" panose="020B0604020202020204" pitchFamily="34" charset="0"/>
              <a:buChar char="•"/>
            </a:pPr>
            <a:r>
              <a:rPr lang="en-IN" dirty="0"/>
              <a:t>Design of Atmospheric Quality monitoring and analysis (prediction of health) (Chemical, Electronics Software)</a:t>
            </a:r>
          </a:p>
          <a:p>
            <a:pPr marL="285750" indent="-285750">
              <a:buFont typeface="Arial" panose="020B0604020202020204" pitchFamily="34" charset="0"/>
              <a:buChar char="•"/>
            </a:pPr>
            <a:r>
              <a:rPr lang="en-IN" b="1" dirty="0"/>
              <a:t>Environment Engineering (Design ….Monitoring and compliance)</a:t>
            </a:r>
          </a:p>
          <a:p>
            <a:pPr marL="285750" indent="-285750">
              <a:buFont typeface="Arial" panose="020B0604020202020204" pitchFamily="34" charset="0"/>
              <a:buChar char="•"/>
            </a:pPr>
            <a:r>
              <a:rPr lang="en-IN" dirty="0"/>
              <a:t>Tailor Made Software (Computer Science) </a:t>
            </a:r>
          </a:p>
          <a:p>
            <a:pPr marL="285750" indent="-285750">
              <a:buFont typeface="Arial" panose="020B0604020202020204" pitchFamily="34" charset="0"/>
              <a:buChar char="•"/>
            </a:pPr>
            <a:r>
              <a:rPr lang="en-IN" dirty="0"/>
              <a:t>Ready to use software (Microsoft, Google and similar products , CAD software….)</a:t>
            </a:r>
          </a:p>
          <a:p>
            <a:pPr marL="285750" indent="-285750">
              <a:buFont typeface="Arial" panose="020B0604020202020204" pitchFamily="34" charset="0"/>
              <a:buChar char="•"/>
            </a:pPr>
            <a:r>
              <a:rPr lang="en-IN" b="1" dirty="0"/>
              <a:t>Development of Chips  - Chip Design Engineers</a:t>
            </a:r>
          </a:p>
          <a:p>
            <a:pPr marL="285750" indent="-285750">
              <a:buFont typeface="Arial" panose="020B0604020202020204" pitchFamily="34" charset="0"/>
              <a:buChar char="•"/>
            </a:pPr>
            <a:r>
              <a:rPr lang="en-IN" dirty="0"/>
              <a:t>Board Level Design Engineers – These are the people who design Mother boards</a:t>
            </a:r>
          </a:p>
          <a:p>
            <a:pPr marL="285750" indent="-285750">
              <a:buFont typeface="Arial" panose="020B0604020202020204" pitchFamily="34" charset="0"/>
              <a:buChar char="•"/>
            </a:pPr>
            <a:r>
              <a:rPr lang="en-IN" dirty="0"/>
              <a:t>Electronics Verification Engineers</a:t>
            </a:r>
          </a:p>
          <a:p>
            <a:pPr marL="285750" indent="-285750">
              <a:buFont typeface="Arial" panose="020B0604020202020204" pitchFamily="34" charset="0"/>
              <a:buChar char="•"/>
            </a:pPr>
            <a:r>
              <a:rPr lang="en-IN" b="1" dirty="0"/>
              <a:t>Internet of Thing (IoT)</a:t>
            </a:r>
          </a:p>
          <a:p>
            <a:pPr marL="285750" indent="-285750">
              <a:buFont typeface="Arial" panose="020B0604020202020204" pitchFamily="34" charset="0"/>
              <a:buChar char="•"/>
            </a:pPr>
            <a:r>
              <a:rPr lang="en-IN" dirty="0"/>
              <a:t>Aeronautical Engineers (Mechanical)</a:t>
            </a:r>
          </a:p>
          <a:p>
            <a:pPr marL="285750" indent="-285750">
              <a:buFont typeface="Arial" panose="020B0604020202020204" pitchFamily="34" charset="0"/>
              <a:buChar char="•"/>
            </a:pPr>
            <a:r>
              <a:rPr lang="en-IN" dirty="0"/>
              <a:t>Food &amp; Beverage processing  (Mechanical)</a:t>
            </a:r>
          </a:p>
          <a:p>
            <a:pPr marL="285750" indent="-285750">
              <a:buFont typeface="Arial" panose="020B0604020202020204" pitchFamily="34" charset="0"/>
              <a:buChar char="•"/>
            </a:pPr>
            <a:r>
              <a:rPr lang="en-US" dirty="0"/>
              <a:t>Mining and Geology  (Mining Engineering)</a:t>
            </a:r>
          </a:p>
          <a:p>
            <a:pPr marL="285750" indent="-285750">
              <a:buFont typeface="Arial" panose="020B0604020202020204" pitchFamily="34" charset="0"/>
              <a:buChar char="•"/>
            </a:pPr>
            <a:r>
              <a:rPr lang="en-US" b="1" dirty="0"/>
              <a:t>Bio Medical Engineering (Instrumentation … electronics)</a:t>
            </a:r>
          </a:p>
          <a:p>
            <a:pPr marL="285750" indent="-285750">
              <a:buFont typeface="Arial" panose="020B0604020202020204" pitchFamily="34" charset="0"/>
              <a:buChar char="•"/>
            </a:pPr>
            <a:r>
              <a:rPr lang="en-US" b="1" dirty="0"/>
              <a:t>Bio Tech Engineering (Biology and Math is needed) </a:t>
            </a:r>
          </a:p>
          <a:p>
            <a:pPr marL="285750" indent="-285750">
              <a:buFont typeface="Arial" panose="020B0604020202020204" pitchFamily="34" charset="0"/>
              <a:buChar char="•"/>
            </a:pPr>
            <a:r>
              <a:rPr lang="en-US" dirty="0"/>
              <a:t>Pharma Engineering (Mechanical and Bio Tech)</a:t>
            </a:r>
          </a:p>
          <a:p>
            <a:pPr marL="285750" indent="-285750">
              <a:buFont typeface="Arial" panose="020B0604020202020204" pitchFamily="34" charset="0"/>
              <a:buChar char="•"/>
            </a:pPr>
            <a:r>
              <a:rPr lang="en-US" b="1" dirty="0"/>
              <a:t>Surgical Robotics</a:t>
            </a:r>
          </a:p>
          <a:p>
            <a:pPr marL="285750" indent="-285750">
              <a:buFont typeface="Arial" panose="020B0604020202020204" pitchFamily="34" charset="0"/>
              <a:buChar char="•"/>
            </a:pPr>
            <a:r>
              <a:rPr lang="en-US" b="1" dirty="0"/>
              <a:t>Mechatronic. Electric Vehicles</a:t>
            </a:r>
            <a:endParaRPr lang="en-IN" b="1" dirty="0"/>
          </a:p>
        </p:txBody>
      </p:sp>
      <p:pic>
        <p:nvPicPr>
          <p:cNvPr id="2050" name="Picture 2" descr="Bachelor of Science in Mechanical Engineering Technology | Engineering/ Engineering Technology Major | UMass Lowell">
            <a:extLst>
              <a:ext uri="{FF2B5EF4-FFF2-40B4-BE49-F238E27FC236}">
                <a16:creationId xmlns:a16="http://schemas.microsoft.com/office/drawing/2014/main" id="{9AB00C92-EA19-CFEB-A283-8D55B1FD2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262" y="4008055"/>
            <a:ext cx="3657806" cy="2120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ngineering (MEng) - Undergraduate, University of York">
            <a:extLst>
              <a:ext uri="{FF2B5EF4-FFF2-40B4-BE49-F238E27FC236}">
                <a16:creationId xmlns:a16="http://schemas.microsoft.com/office/drawing/2014/main" id="{61E8140B-54AB-A980-BE16-AE1FFA3E5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0582" y="0"/>
            <a:ext cx="2231418" cy="1115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649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BDBC-C420-E70C-8720-7064EEC3B54B}"/>
              </a:ext>
            </a:extLst>
          </p:cNvPr>
          <p:cNvSpPr>
            <a:spLocks noGrp="1"/>
          </p:cNvSpPr>
          <p:nvPr>
            <p:ph type="title"/>
          </p:nvPr>
        </p:nvSpPr>
        <p:spPr>
          <a:xfrm>
            <a:off x="575894" y="729658"/>
            <a:ext cx="11029616" cy="542551"/>
          </a:xfrm>
        </p:spPr>
        <p:txBody>
          <a:bodyPr/>
          <a:lstStyle/>
          <a:p>
            <a:r>
              <a:rPr lang="en-IN" dirty="0"/>
              <a:t>Electrical Power Plant and grids</a:t>
            </a:r>
          </a:p>
        </p:txBody>
      </p:sp>
      <p:pic>
        <p:nvPicPr>
          <p:cNvPr id="5124" name="Picture 4" descr="power generation Industry facts and news • Fluid Handling Pro">
            <a:extLst>
              <a:ext uri="{FF2B5EF4-FFF2-40B4-BE49-F238E27FC236}">
                <a16:creationId xmlns:a16="http://schemas.microsoft.com/office/drawing/2014/main" id="{0666C99D-9042-8FD3-A33A-36B4BC8EC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74434"/>
            <a:ext cx="4066008" cy="268356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ains: Shivanasamudra hydel plant in full force | Deccan Herald">
            <a:extLst>
              <a:ext uri="{FF2B5EF4-FFF2-40B4-BE49-F238E27FC236}">
                <a16:creationId xmlns:a16="http://schemas.microsoft.com/office/drawing/2014/main" id="{57217EC0-AF10-9DCA-034D-EE97B50AC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802" y="2464904"/>
            <a:ext cx="6711899" cy="454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905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elivery to consumers - U.S. Energy Information Administration (EIA)">
            <a:extLst>
              <a:ext uri="{FF2B5EF4-FFF2-40B4-BE49-F238E27FC236}">
                <a16:creationId xmlns:a16="http://schemas.microsoft.com/office/drawing/2014/main" id="{57F55C82-2151-B623-C0CE-EF1857D9C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366" y="1230396"/>
            <a:ext cx="9881712" cy="493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07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An Example of the Traditional Power Grid | Download Scientific Diagram">
            <a:extLst>
              <a:ext uri="{FF2B5EF4-FFF2-40B4-BE49-F238E27FC236}">
                <a16:creationId xmlns:a16="http://schemas.microsoft.com/office/drawing/2014/main" id="{273B8CEC-1F6E-9BBC-CD5D-DAE3AA756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83" y="628257"/>
            <a:ext cx="10707756" cy="6097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57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F131180-157F-6CDC-8E01-3DA612BE2639}"/>
              </a:ext>
            </a:extLst>
          </p:cNvPr>
          <p:cNvSpPr/>
          <p:nvPr/>
        </p:nvSpPr>
        <p:spPr>
          <a:xfrm>
            <a:off x="569843" y="887896"/>
            <a:ext cx="5738191" cy="2435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Applied Physics </a:t>
            </a:r>
          </a:p>
        </p:txBody>
      </p:sp>
      <p:sp>
        <p:nvSpPr>
          <p:cNvPr id="3" name="Oval 2">
            <a:extLst>
              <a:ext uri="{FF2B5EF4-FFF2-40B4-BE49-F238E27FC236}">
                <a16:creationId xmlns:a16="http://schemas.microsoft.com/office/drawing/2014/main" id="{05AB1877-F6CC-C9AA-4179-74D05FDC0AEB}"/>
              </a:ext>
            </a:extLst>
          </p:cNvPr>
          <p:cNvSpPr/>
          <p:nvPr/>
        </p:nvSpPr>
        <p:spPr>
          <a:xfrm>
            <a:off x="6096000" y="3535018"/>
            <a:ext cx="5738191" cy="2435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Applied Mathematics</a:t>
            </a:r>
          </a:p>
        </p:txBody>
      </p:sp>
    </p:spTree>
    <p:extLst>
      <p:ext uri="{BB962C8B-B14F-4D97-AF65-F5344CB8AC3E}">
        <p14:creationId xmlns:p14="http://schemas.microsoft.com/office/powerpoint/2010/main" val="3804973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E518-BE33-9A1E-E962-A504D394EDB8}"/>
              </a:ext>
            </a:extLst>
          </p:cNvPr>
          <p:cNvSpPr>
            <a:spLocks noGrp="1"/>
          </p:cNvSpPr>
          <p:nvPr>
            <p:ph type="title"/>
          </p:nvPr>
        </p:nvSpPr>
        <p:spPr>
          <a:xfrm>
            <a:off x="399056" y="0"/>
            <a:ext cx="11029616" cy="988332"/>
          </a:xfrm>
        </p:spPr>
        <p:txBody>
          <a:bodyPr/>
          <a:lstStyle/>
          <a:p>
            <a:r>
              <a:rPr lang="en-IN" dirty="0"/>
              <a:t>Highway Engineering (Transportation) </a:t>
            </a:r>
          </a:p>
        </p:txBody>
      </p:sp>
      <p:pic>
        <p:nvPicPr>
          <p:cNvPr id="7170" name="Picture 2" descr="Highway Engineering - CE8604, CE6504 Anna University - Important Questions  Answers, Question Paper, Lecture Notes, Study Material">
            <a:extLst>
              <a:ext uri="{FF2B5EF4-FFF2-40B4-BE49-F238E27FC236}">
                <a16:creationId xmlns:a16="http://schemas.microsoft.com/office/drawing/2014/main" id="{14C6CDB8-9617-559C-1F87-2D06F6F04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13" y="1144122"/>
            <a:ext cx="6423835" cy="36134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ighway Engineering Memory Capsule">
            <a:extLst>
              <a:ext uri="{FF2B5EF4-FFF2-40B4-BE49-F238E27FC236}">
                <a16:creationId xmlns:a16="http://schemas.microsoft.com/office/drawing/2014/main" id="{7C77F7C2-FEA0-E0C2-CEA0-384B4F16A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124" y="1144123"/>
            <a:ext cx="4186072" cy="251164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ighway engineering - Wikipedia">
            <a:extLst>
              <a:ext uri="{FF2B5EF4-FFF2-40B4-BE49-F238E27FC236}">
                <a16:creationId xmlns:a16="http://schemas.microsoft.com/office/drawing/2014/main" id="{43A35837-38A9-7D1B-76D1-0C694E260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871" y="3811557"/>
            <a:ext cx="4003325" cy="290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75529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{EAF53087-670A-444A-BD35-FC92274ECEA7}tf33552983_win32</Template>
  <TotalTime>265</TotalTime>
  <Words>791</Words>
  <Application>Microsoft Office PowerPoint</Application>
  <PresentationFormat>Widescreen</PresentationFormat>
  <Paragraphs>137</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Franklin Gothic Book</vt:lpstr>
      <vt:lpstr>Franklin Gothic Demi</vt:lpstr>
      <vt:lpstr>Linux Libertine</vt:lpstr>
      <vt:lpstr>Noto Sans</vt:lpstr>
      <vt:lpstr>Wingdings</vt:lpstr>
      <vt:lpstr>Wingdings 2</vt:lpstr>
      <vt:lpstr>DividendVTI</vt:lpstr>
      <vt:lpstr>After Engineering What ?</vt:lpstr>
      <vt:lpstr>Road MAP</vt:lpstr>
      <vt:lpstr>What can we do after Engineering</vt:lpstr>
      <vt:lpstr>What the areas  (….. But not limited)</vt:lpstr>
      <vt:lpstr>Electrical Power Plant and grids</vt:lpstr>
      <vt:lpstr>PowerPoint Presentation</vt:lpstr>
      <vt:lpstr>PowerPoint Presentation</vt:lpstr>
      <vt:lpstr>PowerPoint Presentation</vt:lpstr>
      <vt:lpstr>Highway Engineering (Transportation) </vt:lpstr>
      <vt:lpstr>PowerPoint Presentation</vt:lpstr>
      <vt:lpstr>PowerPoint Presentation</vt:lpstr>
      <vt:lpstr>Design of Water Treatment plans (Water Recycling plants) – (Civil, Environmental , Chemical)</vt:lpstr>
      <vt:lpstr>PowerPoint Presentation</vt:lpstr>
      <vt:lpstr>PowerPoint Presentation</vt:lpstr>
      <vt:lpstr>PowerPoint Presentation</vt:lpstr>
      <vt:lpstr>PowerPoint Presentation</vt:lpstr>
      <vt:lpstr>PowerPoint Presentation</vt:lpstr>
      <vt:lpstr>PowerPoint Presentation</vt:lpstr>
      <vt:lpstr>Electronics Engineering</vt:lpstr>
      <vt:lpstr>PowerPoint Presentation</vt:lpstr>
      <vt:lpstr>PowerPoint Presentation</vt:lpstr>
      <vt:lpstr>Mechanical Engineering</vt:lpstr>
      <vt:lpstr>Bio Medical Engineering (Medical Instrumentation ) </vt:lpstr>
      <vt:lpstr>PowerPoint Presentation</vt:lpstr>
      <vt:lpstr>Bio Tech Engineering (Biology and Math is needed) </vt:lpstr>
      <vt:lpstr>PowerPoint Presentation</vt:lpstr>
      <vt:lpstr>Mechatronics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After Engineering What ?</dc:title>
  <dc:creator>Girish Kumar</dc:creator>
  <cp:lastModifiedBy>Girish Kumar</cp:lastModifiedBy>
  <cp:revision>9</cp:revision>
  <dcterms:created xsi:type="dcterms:W3CDTF">2023-02-24T11:06:56Z</dcterms:created>
  <dcterms:modified xsi:type="dcterms:W3CDTF">2023-02-24T15:32:01Z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